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40"/>
  </p:notesMasterIdLst>
  <p:sldIdLst>
    <p:sldId id="256" r:id="rId2"/>
    <p:sldId id="257" r:id="rId3"/>
    <p:sldId id="258" r:id="rId4"/>
    <p:sldId id="259" r:id="rId5"/>
    <p:sldId id="260" r:id="rId6"/>
    <p:sldId id="276" r:id="rId7"/>
    <p:sldId id="277" r:id="rId8"/>
    <p:sldId id="278" r:id="rId9"/>
    <p:sldId id="279" r:id="rId10"/>
    <p:sldId id="280" r:id="rId11"/>
    <p:sldId id="290" r:id="rId12"/>
    <p:sldId id="291" r:id="rId13"/>
    <p:sldId id="292" r:id="rId14"/>
    <p:sldId id="293" r:id="rId15"/>
    <p:sldId id="281" r:id="rId16"/>
    <p:sldId id="282" r:id="rId17"/>
    <p:sldId id="283" r:id="rId18"/>
    <p:sldId id="284" r:id="rId19"/>
    <p:sldId id="285" r:id="rId20"/>
    <p:sldId id="286" r:id="rId21"/>
    <p:sldId id="287" r:id="rId22"/>
    <p:sldId id="288" r:id="rId23"/>
    <p:sldId id="261" r:id="rId24"/>
    <p:sldId id="262" r:id="rId25"/>
    <p:sldId id="263" r:id="rId26"/>
    <p:sldId id="264" r:id="rId27"/>
    <p:sldId id="265" r:id="rId28"/>
    <p:sldId id="266" r:id="rId29"/>
    <p:sldId id="267" r:id="rId30"/>
    <p:sldId id="268" r:id="rId31"/>
    <p:sldId id="269" r:id="rId32"/>
    <p:sldId id="270" r:id="rId33"/>
    <p:sldId id="271" r:id="rId34"/>
    <p:sldId id="272" r:id="rId35"/>
    <p:sldId id="273" r:id="rId36"/>
    <p:sldId id="274" r:id="rId37"/>
    <p:sldId id="275" r:id="rId38"/>
    <p:sldId id="289" r:id="rId3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56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8DE3DE-C54E-4249-932A-E3AB35A6D342}" type="datetimeFigureOut">
              <a:rPr lang="ru-RU" smtClean="0"/>
              <a:pPr/>
              <a:t>15.03.2021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FA3D6D-EAE0-4639-B5A6-990016A90A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50620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52B386B9-8F56-4F88-8827-8529EB377479}" type="slidenum">
              <a:rPr lang="en-US">
                <a:latin typeface="Times New Roman" charset="0"/>
              </a:rPr>
              <a:pPr eaLnBrk="1" hangingPunct="1"/>
              <a:t>11</a:t>
            </a:fld>
            <a:endParaRPr lang="en-US">
              <a:latin typeface="Times New Roman" charset="0"/>
            </a:endParaRPr>
          </a:p>
        </p:txBody>
      </p:sp>
      <p:sp>
        <p:nvSpPr>
          <p:cNvPr id="1013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7388"/>
            <a:ext cx="4568825" cy="3425825"/>
          </a:xfrm>
          <a:ln w="12700" cap="flat"/>
        </p:spPr>
      </p:sp>
      <p:sp>
        <p:nvSpPr>
          <p:cNvPr id="1013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2075" tIns="46038" rIns="92075" bIns="46038"/>
          <a:lstStyle/>
          <a:p>
            <a:pPr eaLnBrk="1" hangingPunct="1"/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30268818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FCD9C9CA-287A-451B-9531-CB9385386619}" type="slidenum">
              <a:rPr lang="en-US">
                <a:latin typeface="Times New Roman" charset="0"/>
              </a:rPr>
              <a:pPr eaLnBrk="1" hangingPunct="1"/>
              <a:t>12</a:t>
            </a:fld>
            <a:endParaRPr lang="en-US">
              <a:latin typeface="Times New Roman" charset="0"/>
            </a:endParaRPr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7388"/>
            <a:ext cx="4568825" cy="3425825"/>
          </a:xfrm>
          <a:ln w="12700" cap="flat"/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2075" tIns="46038" rIns="92075" bIns="46038"/>
          <a:lstStyle/>
          <a:p>
            <a:pPr eaLnBrk="1" hangingPunct="1"/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11833210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8980398-8863-48F6-A9FD-0AF0E2312A9D}" type="slidenum">
              <a:rPr lang="en-US">
                <a:latin typeface="Times New Roman" charset="0"/>
              </a:rPr>
              <a:pPr eaLnBrk="1" hangingPunct="1"/>
              <a:t>13</a:t>
            </a:fld>
            <a:endParaRPr lang="en-US">
              <a:latin typeface="Times New Roman" charset="0"/>
            </a:endParaRPr>
          </a:p>
        </p:txBody>
      </p:sp>
      <p:sp>
        <p:nvSpPr>
          <p:cNvPr id="1034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7388"/>
            <a:ext cx="4568825" cy="3425825"/>
          </a:xfrm>
          <a:ln w="12700" cap="flat"/>
        </p:spPr>
      </p:sp>
      <p:sp>
        <p:nvSpPr>
          <p:cNvPr id="1034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2075" tIns="46038" rIns="92075" bIns="46038"/>
          <a:lstStyle/>
          <a:p>
            <a:pPr eaLnBrk="1" hangingPunct="1"/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2443837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8ED02CB6-660A-4D1F-97FB-A69246787931}" type="slidenum">
              <a:rPr lang="en-US">
                <a:latin typeface="Times New Roman" charset="0"/>
              </a:rPr>
              <a:pPr eaLnBrk="1" hangingPunct="1"/>
              <a:t>14</a:t>
            </a:fld>
            <a:endParaRPr lang="en-US">
              <a:latin typeface="Times New Roman" charset="0"/>
            </a:endParaRPr>
          </a:p>
        </p:txBody>
      </p:sp>
      <p:sp>
        <p:nvSpPr>
          <p:cNvPr id="1044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7388"/>
            <a:ext cx="4568825" cy="3425825"/>
          </a:xfrm>
          <a:ln w="12700" cap="flat"/>
        </p:spPr>
      </p:sp>
      <p:sp>
        <p:nvSpPr>
          <p:cNvPr id="1044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2075" tIns="46038" rIns="92075" bIns="46038"/>
          <a:lstStyle/>
          <a:p>
            <a:pPr eaLnBrk="1" hangingPunct="1"/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5404615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B79EA-0BB9-4625-AA93-98624DB21F9C}" type="datetime1">
              <a:rPr lang="ru-RU" smtClean="0"/>
              <a:pPr/>
              <a:t>15.03.2021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49DB1-0FB4-43E6-9E50-7838F2F9300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9261019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B79EA-0BB9-4625-AA93-98624DB21F9C}" type="datetime1">
              <a:rPr lang="ru-RU" smtClean="0"/>
              <a:pPr/>
              <a:t>15.03.2021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49DB1-0FB4-43E6-9E50-7838F2F9300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8714657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B79EA-0BB9-4625-AA93-98624DB21F9C}" type="datetime1">
              <a:rPr lang="ru-RU" smtClean="0"/>
              <a:pPr/>
              <a:t>15.03.2021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49DB1-0FB4-43E6-9E50-7838F2F9300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25040552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B79EA-0BB9-4625-AA93-98624DB21F9C}" type="datetime1">
              <a:rPr lang="ru-RU" smtClean="0"/>
              <a:pPr/>
              <a:t>15.03.2021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49DB1-0FB4-43E6-9E50-7838F2F9300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6536319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B79EA-0BB9-4625-AA93-98624DB21F9C}" type="datetime1">
              <a:rPr lang="ru-RU" smtClean="0"/>
              <a:pPr/>
              <a:t>15.03.2021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49DB1-0FB4-43E6-9E50-7838F2F9300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01162283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B79EA-0BB9-4625-AA93-98624DB21F9C}" type="datetime1">
              <a:rPr lang="ru-RU" smtClean="0"/>
              <a:pPr/>
              <a:t>15.03.2021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49DB1-0FB4-43E6-9E50-7838F2F9300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4635193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B79EA-0BB9-4625-AA93-98624DB21F9C}" type="datetime1">
              <a:rPr lang="ru-RU" smtClean="0"/>
              <a:pPr/>
              <a:t>15.03.2021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49DB1-0FB4-43E6-9E50-7838F2F9300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1629116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B79EA-0BB9-4625-AA93-98624DB21F9C}" type="datetime1">
              <a:rPr lang="ru-RU" smtClean="0"/>
              <a:pPr/>
              <a:t>15.03.2021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49DB1-0FB4-43E6-9E50-7838F2F9300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7723586"/>
      </p:ext>
    </p:extLst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spect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Ch 5 -</a:t>
            </a:r>
            <a:fld id="{75A5382A-269D-4274-927D-1A411AA3B6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68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B79EA-0BB9-4625-AA93-98624DB21F9C}" type="datetime1">
              <a:rPr lang="ru-RU" smtClean="0"/>
              <a:pPr/>
              <a:t>15.03.2021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49DB1-0FB4-43E6-9E50-7838F2F9300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1583070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B79EA-0BB9-4625-AA93-98624DB21F9C}" type="datetime1">
              <a:rPr lang="ru-RU" smtClean="0"/>
              <a:pPr/>
              <a:t>15.03.2021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49DB1-0FB4-43E6-9E50-7838F2F9300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9675008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B79EA-0BB9-4625-AA93-98624DB21F9C}" type="datetime1">
              <a:rPr lang="ru-RU" smtClean="0"/>
              <a:pPr/>
              <a:t>15.03.2021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49DB1-0FB4-43E6-9E50-7838F2F9300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8253489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B79EA-0BB9-4625-AA93-98624DB21F9C}" type="datetime1">
              <a:rPr lang="ru-RU" smtClean="0"/>
              <a:pPr/>
              <a:t>15.03.2021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49DB1-0FB4-43E6-9E50-7838F2F9300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4152867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B79EA-0BB9-4625-AA93-98624DB21F9C}" type="datetime1">
              <a:rPr lang="ru-RU" smtClean="0"/>
              <a:pPr/>
              <a:t>15.03.2021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49DB1-0FB4-43E6-9E50-7838F2F9300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7563178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B79EA-0BB9-4625-AA93-98624DB21F9C}" type="datetime1">
              <a:rPr lang="ru-RU" smtClean="0"/>
              <a:pPr/>
              <a:t>15.03.2021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49DB1-0FB4-43E6-9E50-7838F2F9300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5921257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B79EA-0BB9-4625-AA93-98624DB21F9C}" type="datetime1">
              <a:rPr lang="ru-RU" smtClean="0"/>
              <a:pPr/>
              <a:t>15.03.2021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49DB1-0FB4-43E6-9E50-7838F2F9300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540988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B79EA-0BB9-4625-AA93-98624DB21F9C}" type="datetime1">
              <a:rPr lang="ru-RU" smtClean="0"/>
              <a:pPr/>
              <a:t>15.03.2021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49DB1-0FB4-43E6-9E50-7838F2F9300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0001275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BB79EA-0BB9-4625-AA93-98624DB21F9C}" type="datetime1">
              <a:rPr lang="ru-RU" smtClean="0"/>
              <a:pPr/>
              <a:t>15.03.2021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FE49DB1-0FB4-43E6-9E50-7838F2F9300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5876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642910" y="2428868"/>
            <a:ext cx="7772400" cy="1470025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solidFill>
                  <a:schemeClr val="tx2"/>
                </a:solidFill>
              </a:rPr>
              <a:t>Crisis - Management</a:t>
            </a:r>
            <a:r>
              <a:rPr lang="ru-RU" sz="4800" b="1" dirty="0" smtClean="0">
                <a:solidFill>
                  <a:schemeClr val="tx2"/>
                </a:solidFill>
              </a:rPr>
              <a:t/>
            </a:r>
            <a:br>
              <a:rPr lang="ru-RU" sz="4800" b="1" dirty="0" smtClean="0">
                <a:solidFill>
                  <a:schemeClr val="tx2"/>
                </a:solidFill>
              </a:rPr>
            </a:br>
            <a:r>
              <a:rPr lang="ru-RU" sz="2800" dirty="0" smtClean="0">
                <a:solidFill>
                  <a:schemeClr val="tx2"/>
                </a:solidFill>
              </a:rPr>
              <a:t>(</a:t>
            </a:r>
            <a:r>
              <a:rPr lang="en-US" sz="2800" dirty="0" smtClean="0">
                <a:solidFill>
                  <a:schemeClr val="tx2"/>
                </a:solidFill>
              </a:rPr>
              <a:t>L</a:t>
            </a:r>
            <a:r>
              <a:rPr lang="en-US" sz="2800" dirty="0" smtClean="0">
                <a:solidFill>
                  <a:srgbClr val="002060"/>
                </a:solidFill>
              </a:rPr>
              <a:t>ectures</a:t>
            </a:r>
            <a:r>
              <a:rPr lang="ru-RU" sz="2800" dirty="0" smtClean="0">
                <a:solidFill>
                  <a:schemeClr val="tx2"/>
                </a:solidFill>
              </a:rPr>
              <a:t>)</a:t>
            </a:r>
            <a:endParaRPr lang="ru-RU" sz="2800" dirty="0">
              <a:solidFill>
                <a:schemeClr val="tx2"/>
              </a:solidFill>
            </a:endParaRPr>
          </a:p>
        </p:txBody>
      </p:sp>
      <p:sp>
        <p:nvSpPr>
          <p:cNvPr id="5" name="Subtitle 2"/>
          <p:cNvSpPr>
            <a:spLocks noGrp="1"/>
          </p:cNvSpPr>
          <p:nvPr>
            <p:ph type="subTitle" idx="1"/>
          </p:nvPr>
        </p:nvSpPr>
        <p:spPr>
          <a:xfrm>
            <a:off x="1071538" y="4572008"/>
            <a:ext cx="7232848" cy="1752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err="1" smtClean="0">
                <a:solidFill>
                  <a:schemeClr val="tx2"/>
                </a:solidFill>
              </a:rPr>
              <a:t>Smagulov</a:t>
            </a:r>
            <a:r>
              <a:rPr lang="en-US" sz="2800" dirty="0" smtClean="0">
                <a:solidFill>
                  <a:schemeClr val="tx2"/>
                </a:solidFill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</a:rPr>
              <a:t>Askar</a:t>
            </a:r>
            <a:r>
              <a:rPr lang="en-US" sz="2800" dirty="0" smtClean="0">
                <a:solidFill>
                  <a:schemeClr val="tx2"/>
                </a:solidFill>
              </a:rPr>
              <a:t> </a:t>
            </a:r>
            <a:r>
              <a:rPr lang="en-US" sz="2800" dirty="0"/>
              <a:t>Candidate of Economic Sciences, Associate Professor of the Department " Management"</a:t>
            </a:r>
            <a:endParaRPr lang="ru-RU" sz="2800" dirty="0">
              <a:solidFill>
                <a:schemeClr val="tx2"/>
              </a:solidFill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86F6A-E511-48A3-8D6D-9CFFAB7197C1}" type="slidenum">
              <a:rPr lang="ru-RU" smtClean="0">
                <a:solidFill>
                  <a:schemeClr val="tx2"/>
                </a:solidFill>
              </a:rPr>
              <a:pPr/>
              <a:t>1</a:t>
            </a:fld>
            <a:endParaRPr lang="ru-RU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99398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4"/>
          <p:cNvGrpSpPr>
            <a:grpSpLocks/>
          </p:cNvGrpSpPr>
          <p:nvPr/>
        </p:nvGrpSpPr>
        <p:grpSpPr bwMode="auto">
          <a:xfrm>
            <a:off x="538857" y="785813"/>
            <a:ext cx="8209607" cy="5883275"/>
            <a:chOff x="158" y="119"/>
            <a:chExt cx="5489" cy="4082"/>
          </a:xfrm>
          <a:noFill/>
        </p:grpSpPr>
        <p:sp>
          <p:nvSpPr>
            <p:cNvPr id="4" name="Text Box 7"/>
            <p:cNvSpPr txBox="1">
              <a:spLocks noChangeArrowheads="1"/>
            </p:cNvSpPr>
            <p:nvPr/>
          </p:nvSpPr>
          <p:spPr bwMode="auto">
            <a:xfrm>
              <a:off x="521" y="119"/>
              <a:ext cx="4400" cy="317"/>
            </a:xfrm>
            <a:prstGeom prst="rect">
              <a:avLst/>
            </a:prstGeom>
            <a:grpFill/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/>
              <a:endParaRPr lang="ru-RU" sz="500" b="1" dirty="0">
                <a:solidFill>
                  <a:schemeClr val="tx2"/>
                </a:solidFill>
              </a:endParaRPr>
            </a:p>
            <a:p>
              <a:pPr algn="ctr"/>
              <a:r>
                <a:rPr lang="en-US" b="1" dirty="0" smtClean="0">
                  <a:solidFill>
                    <a:schemeClr val="tx2"/>
                  </a:solidFill>
                </a:rPr>
                <a:t>MASTER DEVELOPMENT STRATEGY</a:t>
              </a:r>
              <a:endParaRPr lang="ru-RU" b="1" dirty="0">
                <a:solidFill>
                  <a:schemeClr val="tx2"/>
                </a:solidFill>
              </a:endParaRPr>
            </a:p>
          </p:txBody>
        </p:sp>
        <p:sp>
          <p:nvSpPr>
            <p:cNvPr id="5" name="AutoShape 8"/>
            <p:cNvSpPr>
              <a:spLocks noChangeArrowheads="1"/>
            </p:cNvSpPr>
            <p:nvPr/>
          </p:nvSpPr>
          <p:spPr bwMode="auto">
            <a:xfrm>
              <a:off x="158" y="755"/>
              <a:ext cx="1597" cy="2231"/>
            </a:xfrm>
            <a:prstGeom prst="flowChartMultidocument">
              <a:avLst/>
            </a:prstGeom>
            <a:grpFill/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 marL="101600" indent="-101600" algn="ctr" eaLnBrk="0" hangingPunct="0"/>
              <a:r>
                <a:rPr lang="en-US" sz="1400" b="1" dirty="0" smtClean="0"/>
                <a:t>Concentrated growth strategy</a:t>
              </a:r>
              <a:endParaRPr lang="ru-RU" sz="1400" b="1" dirty="0" smtClean="0"/>
            </a:p>
            <a:p>
              <a:pPr marL="101600" indent="-101600" eaLnBrk="0" hangingPunct="0">
                <a:buFont typeface="Wingdings" pitchFamily="2" charset="2"/>
                <a:buChar char="§"/>
              </a:pPr>
              <a:r>
                <a:rPr lang="en-US" sz="1400" dirty="0" smtClean="0"/>
                <a:t>strategy strengthen the market position</a:t>
              </a:r>
              <a:endParaRPr lang="ru-RU" sz="1400" dirty="0" smtClean="0"/>
            </a:p>
            <a:p>
              <a:pPr marL="101600" indent="-101600" eaLnBrk="0" hangingPunct="0">
                <a:buFont typeface="Wingdings" pitchFamily="2" charset="2"/>
                <a:buChar char="§"/>
              </a:pPr>
              <a:r>
                <a:rPr lang="en-US" sz="1400" dirty="0" smtClean="0"/>
                <a:t>market development strategy (search for new markets</a:t>
              </a:r>
              <a:r>
                <a:rPr lang="ru-RU" sz="1400" dirty="0" smtClean="0"/>
                <a:t>)</a:t>
              </a:r>
              <a:endParaRPr lang="ru-RU" sz="1400" dirty="0"/>
            </a:p>
            <a:p>
              <a:pPr marL="101600" indent="-101600" eaLnBrk="0" hangingPunct="0">
                <a:buFont typeface="Wingdings" pitchFamily="2" charset="2"/>
                <a:buChar char="§"/>
              </a:pPr>
              <a:r>
                <a:rPr lang="en-US" sz="1400" dirty="0" smtClean="0"/>
                <a:t>product development strategy</a:t>
              </a:r>
              <a:endParaRPr lang="ru-RU" sz="1400" dirty="0"/>
            </a:p>
            <a:p>
              <a:pPr marL="101600" indent="-101600" eaLnBrk="0" hangingPunct="0"/>
              <a:endParaRPr lang="ru-RU" sz="1400" dirty="0"/>
            </a:p>
          </p:txBody>
        </p:sp>
        <p:sp>
          <p:nvSpPr>
            <p:cNvPr id="6" name="AutoShape 9"/>
            <p:cNvSpPr>
              <a:spLocks noChangeArrowheads="1"/>
            </p:cNvSpPr>
            <p:nvPr/>
          </p:nvSpPr>
          <p:spPr bwMode="auto">
            <a:xfrm>
              <a:off x="2104" y="755"/>
              <a:ext cx="1547" cy="2172"/>
            </a:xfrm>
            <a:prstGeom prst="flowChartMultidocument">
              <a:avLst/>
            </a:prstGeom>
            <a:grpFill/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 marL="101600" indent="-101600" algn="ctr" eaLnBrk="0" hangingPunct="0"/>
              <a:r>
                <a:rPr lang="en-US" sz="1400" b="1" dirty="0" smtClean="0"/>
                <a:t>Integrated growth strategy</a:t>
              </a:r>
            </a:p>
            <a:p>
              <a:pPr marL="101600" indent="-101600" algn="ctr" eaLnBrk="0" hangingPunct="0"/>
              <a:endParaRPr lang="ru-RU" sz="1400" b="1" dirty="0" smtClean="0"/>
            </a:p>
            <a:p>
              <a:pPr marL="101600" indent="-101600" eaLnBrk="0" hangingPunct="0">
                <a:buFont typeface="Wingdings" pitchFamily="2" charset="2"/>
                <a:buChar char="§"/>
              </a:pPr>
              <a:r>
                <a:rPr lang="en-US" sz="1400" dirty="0" smtClean="0"/>
                <a:t>backward vertical integration strategy</a:t>
              </a:r>
              <a:endParaRPr lang="ru-RU" sz="1400" dirty="0" smtClean="0"/>
            </a:p>
            <a:p>
              <a:pPr marL="101600" indent="-101600" eaLnBrk="0" hangingPunct="0">
                <a:buFont typeface="Wingdings" pitchFamily="2" charset="2"/>
                <a:buChar char="§"/>
              </a:pPr>
              <a:r>
                <a:rPr lang="en-US" sz="1400" dirty="0" smtClean="0"/>
                <a:t>the strategy going forward vertical integration</a:t>
              </a:r>
              <a:endParaRPr lang="ru-RU" sz="1400" dirty="0"/>
            </a:p>
          </p:txBody>
        </p:sp>
        <p:sp>
          <p:nvSpPr>
            <p:cNvPr id="7" name="AutoShape 10"/>
            <p:cNvSpPr>
              <a:spLocks noChangeArrowheads="1"/>
            </p:cNvSpPr>
            <p:nvPr/>
          </p:nvSpPr>
          <p:spPr bwMode="auto">
            <a:xfrm>
              <a:off x="3901" y="755"/>
              <a:ext cx="1746" cy="2404"/>
            </a:xfrm>
            <a:prstGeom prst="flowChartMultidocument">
              <a:avLst/>
            </a:prstGeom>
            <a:grpFill/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 marL="190500" indent="-190500" algn="ctr" eaLnBrk="0" hangingPunct="0"/>
              <a:r>
                <a:rPr lang="en-US" sz="1400" b="1" dirty="0" smtClean="0"/>
                <a:t>The strategy of diversified growth</a:t>
              </a:r>
              <a:endParaRPr lang="ru-RU" sz="1400" b="1" dirty="0"/>
            </a:p>
            <a:p>
              <a:pPr marL="190500" indent="-190500" eaLnBrk="0" hangingPunct="0">
                <a:buFont typeface="Wingdings" pitchFamily="2" charset="2"/>
                <a:buChar char="§"/>
              </a:pPr>
              <a:r>
                <a:rPr lang="en-US" sz="1400" dirty="0" smtClean="0"/>
                <a:t>strategy centered diversification</a:t>
              </a:r>
              <a:endParaRPr lang="ru-RU" sz="1400" dirty="0"/>
            </a:p>
            <a:p>
              <a:pPr marL="190500" indent="-190500" eaLnBrk="0" hangingPunct="0">
                <a:buFont typeface="Wingdings" pitchFamily="2" charset="2"/>
                <a:buChar char="§"/>
              </a:pPr>
              <a:r>
                <a:rPr lang="en-US" sz="1400" dirty="0" smtClean="0"/>
                <a:t>horizontal diversification strategy</a:t>
              </a:r>
              <a:endParaRPr lang="ru-RU" sz="1400" dirty="0"/>
            </a:p>
            <a:p>
              <a:pPr marL="190500" indent="-190500" eaLnBrk="0" hangingPunct="0">
                <a:buFont typeface="Wingdings" pitchFamily="2" charset="2"/>
                <a:buChar char="§"/>
              </a:pPr>
              <a:r>
                <a:rPr lang="en-US" sz="1400" dirty="0" smtClean="0"/>
                <a:t>conglomerate diversification strategy</a:t>
              </a:r>
              <a:endParaRPr lang="ru-RU" sz="1400" dirty="0"/>
            </a:p>
            <a:p>
              <a:pPr marL="190500" indent="-190500" eaLnBrk="0" hangingPunct="0"/>
              <a:endParaRPr lang="ru-RU" sz="1400" dirty="0"/>
            </a:p>
          </p:txBody>
        </p:sp>
        <p:sp>
          <p:nvSpPr>
            <p:cNvPr id="8" name="AutoShape 11"/>
            <p:cNvSpPr>
              <a:spLocks noChangeArrowheads="1"/>
            </p:cNvSpPr>
            <p:nvPr/>
          </p:nvSpPr>
          <p:spPr bwMode="auto">
            <a:xfrm>
              <a:off x="1381" y="3101"/>
              <a:ext cx="2395" cy="1100"/>
            </a:xfrm>
            <a:prstGeom prst="flowChartMultidocument">
              <a:avLst/>
            </a:prstGeom>
            <a:grpFill/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pPr marL="190500" indent="-190500" algn="ctr" eaLnBrk="0" hangingPunct="0"/>
              <a:r>
                <a:rPr lang="en-US" sz="1400" b="1" dirty="0" smtClean="0"/>
                <a:t>Reduction strategy</a:t>
              </a:r>
              <a:endParaRPr lang="ru-RU" sz="1400" b="1" dirty="0" smtClean="0"/>
            </a:p>
            <a:p>
              <a:pPr marL="190500" indent="-190500" eaLnBrk="0" hangingPunct="0">
                <a:buFont typeface="Wingdings" pitchFamily="2" charset="2"/>
                <a:buChar char="§"/>
              </a:pPr>
              <a:r>
                <a:rPr lang="en-US" sz="1400" dirty="0" smtClean="0"/>
                <a:t>strategy to eliminate</a:t>
              </a:r>
              <a:r>
                <a:rPr lang="ru-RU" sz="1400" dirty="0" smtClean="0"/>
                <a:t> </a:t>
              </a:r>
            </a:p>
            <a:p>
              <a:pPr marL="190500" indent="-190500" eaLnBrk="0" hangingPunct="0">
                <a:buFont typeface="Wingdings" pitchFamily="2" charset="2"/>
                <a:buChar char="§"/>
              </a:pPr>
              <a:r>
                <a:rPr lang="en-US" sz="1400" dirty="0" smtClean="0"/>
                <a:t>the strategy of "harvest"</a:t>
              </a:r>
              <a:endParaRPr lang="ru-RU" sz="1400" dirty="0"/>
            </a:p>
            <a:p>
              <a:pPr marL="190500" indent="-190500" eaLnBrk="0" hangingPunct="0">
                <a:buFont typeface="Wingdings" pitchFamily="2" charset="2"/>
                <a:buChar char="§"/>
              </a:pPr>
              <a:r>
                <a:rPr lang="en-US" sz="1400" dirty="0" smtClean="0"/>
                <a:t>reduction strategy</a:t>
              </a:r>
              <a:endParaRPr lang="ru-RU" sz="1400" dirty="0"/>
            </a:p>
            <a:p>
              <a:pPr marL="190500" indent="-190500" eaLnBrk="0" hangingPunct="0">
                <a:buFont typeface="Wingdings" pitchFamily="2" charset="2"/>
                <a:buChar char="§"/>
              </a:pPr>
              <a:r>
                <a:rPr lang="en-US" sz="1400" dirty="0" smtClean="0"/>
                <a:t>cost reduction strategy</a:t>
              </a:r>
              <a:endParaRPr lang="ru-RU" sz="1400" dirty="0"/>
            </a:p>
          </p:txBody>
        </p:sp>
        <p:sp>
          <p:nvSpPr>
            <p:cNvPr id="9" name="Line 12"/>
            <p:cNvSpPr>
              <a:spLocks noChangeShapeType="1"/>
            </p:cNvSpPr>
            <p:nvPr/>
          </p:nvSpPr>
          <p:spPr bwMode="auto">
            <a:xfrm flipV="1">
              <a:off x="1106" y="554"/>
              <a:ext cx="3543" cy="0"/>
            </a:xfrm>
            <a:prstGeom prst="line">
              <a:avLst/>
            </a:prstGeom>
            <a:grpFill/>
            <a:ln w="3810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ru-RU">
                <a:solidFill>
                  <a:schemeClr val="tx2"/>
                </a:solidFill>
              </a:endParaRPr>
            </a:p>
          </p:txBody>
        </p:sp>
        <p:sp>
          <p:nvSpPr>
            <p:cNvPr id="10" name="Line 13"/>
            <p:cNvSpPr>
              <a:spLocks noChangeShapeType="1"/>
            </p:cNvSpPr>
            <p:nvPr/>
          </p:nvSpPr>
          <p:spPr bwMode="auto">
            <a:xfrm>
              <a:off x="1106" y="554"/>
              <a:ext cx="0" cy="231"/>
            </a:xfrm>
            <a:prstGeom prst="line">
              <a:avLst/>
            </a:prstGeom>
            <a:grp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/>
          </p:spPr>
          <p:txBody>
            <a:bodyPr/>
            <a:lstStyle/>
            <a:p>
              <a:endParaRPr lang="ru-RU">
                <a:solidFill>
                  <a:schemeClr val="tx2"/>
                </a:solidFill>
              </a:endParaRPr>
            </a:p>
          </p:txBody>
        </p:sp>
        <p:sp>
          <p:nvSpPr>
            <p:cNvPr id="11" name="Line 14"/>
            <p:cNvSpPr>
              <a:spLocks noChangeShapeType="1"/>
            </p:cNvSpPr>
            <p:nvPr/>
          </p:nvSpPr>
          <p:spPr bwMode="auto">
            <a:xfrm>
              <a:off x="4649" y="554"/>
              <a:ext cx="0" cy="231"/>
            </a:xfrm>
            <a:prstGeom prst="line">
              <a:avLst/>
            </a:prstGeom>
            <a:grp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/>
          </p:spPr>
          <p:txBody>
            <a:bodyPr/>
            <a:lstStyle/>
            <a:p>
              <a:endParaRPr lang="ru-RU">
                <a:solidFill>
                  <a:schemeClr val="tx2"/>
                </a:solidFill>
              </a:endParaRPr>
            </a:p>
          </p:txBody>
        </p:sp>
        <p:sp>
          <p:nvSpPr>
            <p:cNvPr id="12" name="Line 15"/>
            <p:cNvSpPr>
              <a:spLocks noChangeShapeType="1"/>
            </p:cNvSpPr>
            <p:nvPr/>
          </p:nvSpPr>
          <p:spPr bwMode="auto">
            <a:xfrm>
              <a:off x="1954" y="554"/>
              <a:ext cx="0" cy="2576"/>
            </a:xfrm>
            <a:prstGeom prst="line">
              <a:avLst/>
            </a:prstGeom>
            <a:grp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/>
          </p:spPr>
          <p:txBody>
            <a:bodyPr/>
            <a:lstStyle/>
            <a:p>
              <a:endParaRPr lang="ru-RU">
                <a:solidFill>
                  <a:schemeClr val="tx2"/>
                </a:solidFill>
              </a:endParaRPr>
            </a:p>
          </p:txBody>
        </p:sp>
        <p:sp>
          <p:nvSpPr>
            <p:cNvPr id="13" name="Line 16"/>
            <p:cNvSpPr>
              <a:spLocks noChangeShapeType="1"/>
            </p:cNvSpPr>
            <p:nvPr/>
          </p:nvSpPr>
          <p:spPr bwMode="auto">
            <a:xfrm>
              <a:off x="2578" y="408"/>
              <a:ext cx="0" cy="174"/>
            </a:xfrm>
            <a:prstGeom prst="line">
              <a:avLst/>
            </a:prstGeom>
            <a:grpFill/>
            <a:ln w="3810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endParaRPr lang="ru-RU">
                <a:solidFill>
                  <a:schemeClr val="tx2"/>
                </a:solidFill>
              </a:endParaRPr>
            </a:p>
          </p:txBody>
        </p:sp>
        <p:sp>
          <p:nvSpPr>
            <p:cNvPr id="14" name="Line 17"/>
            <p:cNvSpPr>
              <a:spLocks noChangeShapeType="1"/>
            </p:cNvSpPr>
            <p:nvPr/>
          </p:nvSpPr>
          <p:spPr bwMode="auto">
            <a:xfrm>
              <a:off x="2878" y="582"/>
              <a:ext cx="0" cy="173"/>
            </a:xfrm>
            <a:prstGeom prst="line">
              <a:avLst/>
            </a:prstGeom>
            <a:grp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/>
          </p:spPr>
          <p:txBody>
            <a:bodyPr/>
            <a:lstStyle/>
            <a:p>
              <a:endParaRPr lang="ru-RU">
                <a:solidFill>
                  <a:schemeClr val="tx2"/>
                </a:solidFill>
              </a:endParaRPr>
            </a:p>
          </p:txBody>
        </p:sp>
      </p:grp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A394B-AE98-41BB-BE7E-C8B52BB61434}" type="slidenum">
              <a:rPr lang="ru-RU" smtClean="0"/>
              <a:pPr/>
              <a:t>10</a:t>
            </a:fld>
            <a:endParaRPr lang="ru-RU"/>
          </a:p>
        </p:txBody>
      </p:sp>
      <p:sp>
        <p:nvSpPr>
          <p:cNvPr id="19" name="Rectangle 18"/>
          <p:cNvSpPr/>
          <p:nvPr/>
        </p:nvSpPr>
        <p:spPr>
          <a:xfrm>
            <a:off x="1331640" y="116631"/>
            <a:ext cx="741682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tx2"/>
                </a:solidFill>
              </a:rPr>
              <a:t>3. </a:t>
            </a:r>
            <a:r>
              <a:rPr lang="en-US" sz="3200" b="1" dirty="0" smtClean="0">
                <a:solidFill>
                  <a:schemeClr val="tx2"/>
                </a:solidFill>
              </a:rPr>
              <a:t>Types of business strategies</a:t>
            </a:r>
            <a:r>
              <a:rPr lang="ru-RU" sz="3200" b="1" dirty="0" smtClean="0">
                <a:solidFill>
                  <a:schemeClr val="tx2"/>
                </a:solidFill>
              </a:rPr>
              <a:t> </a:t>
            </a:r>
            <a:r>
              <a:rPr lang="ru-RU" sz="2000" b="1" dirty="0" smtClean="0">
                <a:solidFill>
                  <a:schemeClr val="tx2"/>
                </a:solidFill>
              </a:rPr>
              <a:t>(</a:t>
            </a:r>
            <a:r>
              <a:rPr lang="en-US" sz="2000" b="1" dirty="0" smtClean="0">
                <a:solidFill>
                  <a:schemeClr val="tx2"/>
                </a:solidFill>
              </a:rPr>
              <a:t>continued</a:t>
            </a:r>
            <a:r>
              <a:rPr lang="ru-RU" sz="2000" b="1" dirty="0" smtClean="0">
                <a:solidFill>
                  <a:schemeClr val="tx2"/>
                </a:solidFill>
              </a:rPr>
              <a:t>)</a:t>
            </a:r>
            <a:endParaRPr lang="ru-RU" sz="32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4184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Text Box 2"/>
          <p:cNvSpPr txBox="1">
            <a:spLocks noChangeArrowheads="1"/>
          </p:cNvSpPr>
          <p:nvPr/>
        </p:nvSpPr>
        <p:spPr bwMode="auto">
          <a:xfrm>
            <a:off x="533400" y="457200"/>
            <a:ext cx="6096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E3DDCB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chemeClr val="tx2"/>
                </a:solidFill>
              </a:rPr>
              <a:t>Vertical Integration Strategies</a:t>
            </a:r>
          </a:p>
        </p:txBody>
      </p:sp>
      <p:sp>
        <p:nvSpPr>
          <p:cNvPr id="23557" name="Text Box 3"/>
          <p:cNvSpPr txBox="1">
            <a:spLocks noChangeArrowheads="1"/>
          </p:cNvSpPr>
          <p:nvPr/>
        </p:nvSpPr>
        <p:spPr bwMode="auto">
          <a:xfrm>
            <a:off x="609600" y="1447800"/>
            <a:ext cx="6096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E3DDCB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/>
              <a:t>Gain Control Over --</a:t>
            </a:r>
          </a:p>
        </p:txBody>
      </p:sp>
      <p:sp>
        <p:nvSpPr>
          <p:cNvPr id="626692" name="Text Box 4"/>
          <p:cNvSpPr txBox="1">
            <a:spLocks noChangeArrowheads="1"/>
          </p:cNvSpPr>
          <p:nvPr/>
        </p:nvSpPr>
        <p:spPr bwMode="auto">
          <a:xfrm>
            <a:off x="838200" y="2819400"/>
            <a:ext cx="6781800" cy="1801813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>
                <a:schemeClr val="tx1"/>
              </a:buClr>
              <a:buSzPct val="105000"/>
              <a:buFont typeface="Wingdings" pitchFamily="2" charset="2"/>
              <a:buChar char="§"/>
            </a:pPr>
            <a:r>
              <a:rPr lang="en-US" sz="2800">
                <a:solidFill>
                  <a:srgbClr val="800000"/>
                </a:solidFill>
              </a:rPr>
              <a:t>Distributors</a:t>
            </a:r>
          </a:p>
          <a:p>
            <a:pPr eaLnBrk="1" hangingPunct="1">
              <a:spcBef>
                <a:spcPct val="50000"/>
              </a:spcBef>
              <a:buClr>
                <a:schemeClr val="tx1"/>
              </a:buClr>
              <a:buSzPct val="105000"/>
              <a:buFont typeface="Wingdings" pitchFamily="2" charset="2"/>
              <a:buChar char="§"/>
            </a:pPr>
            <a:r>
              <a:rPr lang="en-US" sz="2800">
                <a:solidFill>
                  <a:srgbClr val="800000"/>
                </a:solidFill>
              </a:rPr>
              <a:t>Suppliers</a:t>
            </a:r>
          </a:p>
          <a:p>
            <a:pPr eaLnBrk="1" hangingPunct="1">
              <a:spcBef>
                <a:spcPct val="50000"/>
              </a:spcBef>
              <a:buClr>
                <a:schemeClr val="tx1"/>
              </a:buClr>
              <a:buSzPct val="105000"/>
              <a:buFont typeface="Wingdings" pitchFamily="2" charset="2"/>
              <a:buChar char="§"/>
            </a:pPr>
            <a:r>
              <a:rPr lang="en-US" sz="2800">
                <a:solidFill>
                  <a:srgbClr val="800000"/>
                </a:solidFill>
              </a:rPr>
              <a:t>Competitors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Ch 5 -</a:t>
            </a:r>
            <a:fld id="{75A5382A-269D-4274-927D-1A411AA3B6A7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532666"/>
      </p:ext>
    </p:extLst>
  </p:cSld>
  <p:clrMapOvr>
    <a:masterClrMapping/>
  </p:clrMapOvr>
  <p:transition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266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266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266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266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266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266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Text Box 2"/>
          <p:cNvSpPr txBox="1">
            <a:spLocks noChangeArrowheads="1"/>
          </p:cNvSpPr>
          <p:nvPr/>
        </p:nvSpPr>
        <p:spPr bwMode="auto">
          <a:xfrm>
            <a:off x="533400" y="457200"/>
            <a:ext cx="6096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E3DDCB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chemeClr val="tx2"/>
                </a:solidFill>
              </a:rPr>
              <a:t>Forward Integration Strategies</a:t>
            </a:r>
          </a:p>
        </p:txBody>
      </p:sp>
      <p:sp>
        <p:nvSpPr>
          <p:cNvPr id="24581" name="Text Box 3"/>
          <p:cNvSpPr txBox="1">
            <a:spLocks noChangeArrowheads="1"/>
          </p:cNvSpPr>
          <p:nvPr/>
        </p:nvSpPr>
        <p:spPr bwMode="auto">
          <a:xfrm>
            <a:off x="609600" y="1447800"/>
            <a:ext cx="6096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E3DDCB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/>
              <a:t>Gain Control Over --</a:t>
            </a:r>
          </a:p>
        </p:txBody>
      </p:sp>
      <p:sp>
        <p:nvSpPr>
          <p:cNvPr id="771076" name="Text Box 4"/>
          <p:cNvSpPr txBox="1">
            <a:spLocks noChangeArrowheads="1"/>
          </p:cNvSpPr>
          <p:nvPr/>
        </p:nvSpPr>
        <p:spPr bwMode="auto">
          <a:xfrm>
            <a:off x="838200" y="2819400"/>
            <a:ext cx="6781800" cy="1160463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>
                <a:schemeClr val="tx1"/>
              </a:buClr>
              <a:buSzPct val="105000"/>
              <a:buFont typeface="Wingdings" pitchFamily="2" charset="2"/>
              <a:buChar char="§"/>
            </a:pPr>
            <a:r>
              <a:rPr lang="en-US" sz="2800">
                <a:solidFill>
                  <a:srgbClr val="800000"/>
                </a:solidFill>
              </a:rPr>
              <a:t>Distributors</a:t>
            </a:r>
          </a:p>
          <a:p>
            <a:pPr eaLnBrk="1" hangingPunct="1">
              <a:spcBef>
                <a:spcPct val="50000"/>
              </a:spcBef>
              <a:buClr>
                <a:schemeClr val="tx1"/>
              </a:buClr>
              <a:buSzPct val="105000"/>
              <a:buFont typeface="Wingdings" pitchFamily="2" charset="2"/>
              <a:buChar char="§"/>
            </a:pPr>
            <a:r>
              <a:rPr lang="en-US" sz="2800">
                <a:solidFill>
                  <a:srgbClr val="800000"/>
                </a:solidFill>
              </a:rPr>
              <a:t>Retailers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Ch 5 -</a:t>
            </a:r>
            <a:fld id="{75A5382A-269D-4274-927D-1A411AA3B6A7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407155"/>
      </p:ext>
    </p:extLst>
  </p:cSld>
  <p:clrMapOvr>
    <a:masterClrMapping/>
  </p:clrMapOvr>
  <p:transition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71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71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1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71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71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Text Box 2"/>
          <p:cNvSpPr txBox="1">
            <a:spLocks noChangeArrowheads="1"/>
          </p:cNvSpPr>
          <p:nvPr/>
        </p:nvSpPr>
        <p:spPr bwMode="auto">
          <a:xfrm>
            <a:off x="533400" y="457200"/>
            <a:ext cx="6096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E3DDCB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chemeClr val="tx2"/>
                </a:solidFill>
              </a:rPr>
              <a:t>Forward Integration Strategies</a:t>
            </a:r>
          </a:p>
        </p:txBody>
      </p:sp>
      <p:sp>
        <p:nvSpPr>
          <p:cNvPr id="25605" name="Text Box 3"/>
          <p:cNvSpPr txBox="1">
            <a:spLocks noChangeArrowheads="1"/>
          </p:cNvSpPr>
          <p:nvPr/>
        </p:nvSpPr>
        <p:spPr bwMode="auto">
          <a:xfrm>
            <a:off x="609600" y="1447800"/>
            <a:ext cx="6096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E3DDCB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/>
              <a:t>Guidelines --</a:t>
            </a:r>
          </a:p>
        </p:txBody>
      </p:sp>
      <p:sp>
        <p:nvSpPr>
          <p:cNvPr id="777220" name="Text Box 4"/>
          <p:cNvSpPr txBox="1">
            <a:spLocks noChangeArrowheads="1"/>
          </p:cNvSpPr>
          <p:nvPr/>
        </p:nvSpPr>
        <p:spPr bwMode="auto">
          <a:xfrm>
            <a:off x="838200" y="2286000"/>
            <a:ext cx="7391400" cy="3378200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>
                <a:schemeClr val="tx1"/>
              </a:buClr>
              <a:buSzPct val="105000"/>
              <a:buFont typeface="Wingdings" pitchFamily="2" charset="2"/>
              <a:buChar char="§"/>
            </a:pPr>
            <a:r>
              <a:rPr lang="en-US" sz="2400">
                <a:solidFill>
                  <a:srgbClr val="800000"/>
                </a:solidFill>
              </a:rPr>
              <a:t>Current distributors – expensive or unreliable</a:t>
            </a:r>
          </a:p>
          <a:p>
            <a:pPr eaLnBrk="1" hangingPunct="1">
              <a:spcBef>
                <a:spcPct val="50000"/>
              </a:spcBef>
              <a:buClr>
                <a:schemeClr val="tx1"/>
              </a:buClr>
              <a:buSzPct val="105000"/>
              <a:buFont typeface="Wingdings" pitchFamily="2" charset="2"/>
              <a:buChar char="§"/>
            </a:pPr>
            <a:r>
              <a:rPr lang="en-US" sz="2400">
                <a:solidFill>
                  <a:srgbClr val="800000"/>
                </a:solidFill>
              </a:rPr>
              <a:t>Availability of quality distributors – limited</a:t>
            </a:r>
          </a:p>
          <a:p>
            <a:pPr eaLnBrk="1" hangingPunct="1">
              <a:spcBef>
                <a:spcPct val="50000"/>
              </a:spcBef>
              <a:buClr>
                <a:schemeClr val="tx1"/>
              </a:buClr>
              <a:buSzPct val="105000"/>
              <a:buFont typeface="Wingdings" pitchFamily="2" charset="2"/>
              <a:buChar char="§"/>
            </a:pPr>
            <a:r>
              <a:rPr lang="en-US" sz="2400">
                <a:solidFill>
                  <a:srgbClr val="800000"/>
                </a:solidFill>
              </a:rPr>
              <a:t>Firm competing in industry expected to grow markedly</a:t>
            </a:r>
          </a:p>
          <a:p>
            <a:pPr eaLnBrk="1" hangingPunct="1">
              <a:spcBef>
                <a:spcPct val="50000"/>
              </a:spcBef>
              <a:buClr>
                <a:schemeClr val="tx1"/>
              </a:buClr>
              <a:buSzPct val="105000"/>
              <a:buFont typeface="Wingdings" pitchFamily="2" charset="2"/>
              <a:buChar char="§"/>
            </a:pPr>
            <a:r>
              <a:rPr lang="en-US" sz="2400">
                <a:solidFill>
                  <a:srgbClr val="800000"/>
                </a:solidFill>
              </a:rPr>
              <a:t>Firm has both capital &amp; HR to manage new business of distribution</a:t>
            </a:r>
          </a:p>
          <a:p>
            <a:pPr eaLnBrk="1" hangingPunct="1">
              <a:spcBef>
                <a:spcPct val="50000"/>
              </a:spcBef>
              <a:buClr>
                <a:schemeClr val="tx1"/>
              </a:buClr>
              <a:buSzPct val="105000"/>
              <a:buFont typeface="Wingdings" pitchFamily="2" charset="2"/>
              <a:buChar char="§"/>
            </a:pPr>
            <a:r>
              <a:rPr lang="en-US" sz="2400">
                <a:solidFill>
                  <a:srgbClr val="800000"/>
                </a:solidFill>
              </a:rPr>
              <a:t>Current distributors have high profit margins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Ch 5 -</a:t>
            </a:r>
            <a:fld id="{75A5382A-269D-4274-927D-1A411AA3B6A7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662730"/>
      </p:ext>
    </p:extLst>
  </p:cSld>
  <p:clrMapOvr>
    <a:masterClrMapping/>
  </p:clrMapOvr>
  <p:transition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77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77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77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77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77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77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2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772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772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2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772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772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Text Box 2"/>
          <p:cNvSpPr txBox="1">
            <a:spLocks noChangeArrowheads="1"/>
          </p:cNvSpPr>
          <p:nvPr/>
        </p:nvSpPr>
        <p:spPr bwMode="auto">
          <a:xfrm>
            <a:off x="533400" y="457200"/>
            <a:ext cx="60960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E3DDCB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chemeClr val="tx2"/>
                </a:solidFill>
              </a:rPr>
              <a:t>Backward Integration Strategies</a:t>
            </a:r>
          </a:p>
        </p:txBody>
      </p:sp>
      <p:sp>
        <p:nvSpPr>
          <p:cNvPr id="26629" name="Text Box 3"/>
          <p:cNvSpPr txBox="1">
            <a:spLocks noChangeArrowheads="1"/>
          </p:cNvSpPr>
          <p:nvPr/>
        </p:nvSpPr>
        <p:spPr bwMode="auto">
          <a:xfrm>
            <a:off x="609600" y="1981200"/>
            <a:ext cx="6096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E3DDCB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/>
              <a:t>Ownership or Control --</a:t>
            </a:r>
          </a:p>
        </p:txBody>
      </p:sp>
      <p:sp>
        <p:nvSpPr>
          <p:cNvPr id="779268" name="Text Box 4"/>
          <p:cNvSpPr txBox="1">
            <a:spLocks noChangeArrowheads="1"/>
          </p:cNvSpPr>
          <p:nvPr/>
        </p:nvSpPr>
        <p:spPr bwMode="auto">
          <a:xfrm>
            <a:off x="838200" y="3276600"/>
            <a:ext cx="6781800" cy="519113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>
                <a:schemeClr val="tx1"/>
              </a:buClr>
              <a:buSzPct val="105000"/>
              <a:buFont typeface="Wingdings" pitchFamily="2" charset="2"/>
              <a:buChar char="§"/>
            </a:pPr>
            <a:r>
              <a:rPr lang="en-US" sz="2800">
                <a:solidFill>
                  <a:srgbClr val="800000"/>
                </a:solidFill>
              </a:rPr>
              <a:t>Firm’s suppliers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Ch 5 -</a:t>
            </a:r>
            <a:fld id="{75A5382A-269D-4274-927D-1A411AA3B6A7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331815"/>
      </p:ext>
    </p:extLst>
  </p:cSld>
  <p:clrMapOvr>
    <a:masterClrMapping/>
  </p:clrMapOvr>
  <p:transition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79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79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88913"/>
            <a:ext cx="4248844" cy="12192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3600" b="1" dirty="0" smtClean="0">
                <a:solidFill>
                  <a:schemeClr val="folHlink"/>
                </a:solidFill>
                <a:cs typeface="Arial" pitchFamily="34" charset="0"/>
              </a:rPr>
              <a:t>Ключевы</a:t>
            </a:r>
            <a:r>
              <a:rPr lang="ru-RU" sz="3600" b="1" dirty="0" smtClean="0">
                <a:solidFill>
                  <a:schemeClr val="folHlink"/>
                </a:solidFill>
              </a:rPr>
              <a:t>е</a:t>
            </a:r>
            <a:r>
              <a:rPr lang="ru-RU" sz="3600" b="1" dirty="0" smtClean="0">
                <a:solidFill>
                  <a:schemeClr val="folHlink"/>
                </a:solidFill>
                <a:cs typeface="Arial" pitchFamily="34" charset="0"/>
              </a:rPr>
              <a:t> фактор</a:t>
            </a:r>
            <a:r>
              <a:rPr lang="ru-RU" sz="3600" b="1" dirty="0" smtClean="0">
                <a:solidFill>
                  <a:schemeClr val="folHlink"/>
                </a:solidFill>
              </a:rPr>
              <a:t>ы</a:t>
            </a:r>
            <a:r>
              <a:rPr lang="ru-RU" sz="3600" b="1" dirty="0" smtClean="0">
                <a:solidFill>
                  <a:schemeClr val="folHlink"/>
                </a:solidFill>
                <a:cs typeface="Arial" pitchFamily="34" charset="0"/>
              </a:rPr>
              <a:t> выбор</a:t>
            </a:r>
            <a:r>
              <a:rPr lang="ru-RU" sz="3600" b="1" dirty="0" smtClean="0">
                <a:solidFill>
                  <a:schemeClr val="folHlink"/>
                </a:solidFill>
              </a:rPr>
              <a:t>а</a:t>
            </a:r>
            <a:r>
              <a:rPr lang="ru-RU" sz="3600" b="1" dirty="0" smtClean="0">
                <a:solidFill>
                  <a:schemeClr val="folHlink"/>
                </a:solidFill>
                <a:cs typeface="Arial" pitchFamily="34" charset="0"/>
              </a:rPr>
              <a:t> стратегии</a:t>
            </a:r>
            <a:r>
              <a:rPr lang="ru-RU" sz="3600" b="1" dirty="0" smtClean="0">
                <a:solidFill>
                  <a:schemeClr val="folHlink"/>
                </a:solidFill>
              </a:rPr>
              <a:t> фирмы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557338"/>
            <a:ext cx="8134350" cy="4995862"/>
          </a:xfrm>
        </p:spPr>
        <p:txBody>
          <a:bodyPr>
            <a:normAutofit lnSpcReduction="10000"/>
          </a:bodyPr>
          <a:lstStyle/>
          <a:p>
            <a:pPr marL="533400" indent="-533400" eaLnBrk="1" hangingPunct="1">
              <a:lnSpc>
                <a:spcPct val="80000"/>
              </a:lnSpc>
              <a:buClr>
                <a:schemeClr val="folHlink"/>
              </a:buClr>
              <a:buSzTx/>
              <a:buFont typeface="Wingdings" pitchFamily="2" charset="2"/>
              <a:buAutoNum type="arabicPeriod"/>
            </a:pPr>
            <a:r>
              <a:rPr lang="ru-RU" sz="2800" dirty="0" smtClean="0">
                <a:cs typeface="Arial" charset="0"/>
              </a:rPr>
              <a:t>сильные стороны отрасли и                   сильные стороны фирмы</a:t>
            </a:r>
            <a:endParaRPr lang="ru-RU" sz="2800" u="sng" dirty="0" smtClean="0">
              <a:cs typeface="Arial" charset="0"/>
            </a:endParaRPr>
          </a:p>
          <a:p>
            <a:pPr marL="533400" indent="-533400" eaLnBrk="1" hangingPunct="1">
              <a:lnSpc>
                <a:spcPct val="80000"/>
              </a:lnSpc>
              <a:buClr>
                <a:schemeClr val="folHlink"/>
              </a:buClr>
              <a:buSzTx/>
              <a:buFont typeface="Wingdings" pitchFamily="2" charset="2"/>
              <a:buAutoNum type="arabicPeriod"/>
            </a:pPr>
            <a:r>
              <a:rPr lang="ru-RU" sz="2800" dirty="0" smtClean="0">
                <a:cs typeface="Arial" charset="0"/>
              </a:rPr>
              <a:t>цели фирмы</a:t>
            </a:r>
            <a:endParaRPr lang="ru-RU" sz="2800" u="sng" dirty="0" smtClean="0">
              <a:cs typeface="Arial" charset="0"/>
            </a:endParaRPr>
          </a:p>
          <a:p>
            <a:pPr marL="533400" indent="-533400" eaLnBrk="1" hangingPunct="1">
              <a:lnSpc>
                <a:spcPct val="80000"/>
              </a:lnSpc>
              <a:buClr>
                <a:schemeClr val="folHlink"/>
              </a:buClr>
              <a:buSzTx/>
              <a:buFont typeface="Wingdings" pitchFamily="2" charset="2"/>
              <a:buAutoNum type="arabicPeriod"/>
            </a:pPr>
            <a:r>
              <a:rPr lang="ru-RU" sz="2800" dirty="0" smtClean="0">
                <a:cs typeface="Arial" charset="0"/>
              </a:rPr>
              <a:t>интересы и отношение</a:t>
            </a:r>
            <a:r>
              <a:rPr lang="ru-RU" sz="2800" dirty="0" smtClean="0"/>
              <a:t> к стратегии </a:t>
            </a:r>
            <a:r>
              <a:rPr lang="ru-RU" sz="2800" dirty="0" smtClean="0">
                <a:cs typeface="Arial" charset="0"/>
              </a:rPr>
              <a:t>высшего руководства</a:t>
            </a:r>
            <a:endParaRPr lang="en-US" sz="2800" dirty="0" smtClean="0">
              <a:cs typeface="Arial" charset="0"/>
            </a:endParaRPr>
          </a:p>
          <a:p>
            <a:pPr marL="533400" indent="-533400" eaLnBrk="1" hangingPunct="1">
              <a:lnSpc>
                <a:spcPct val="80000"/>
              </a:lnSpc>
              <a:buClr>
                <a:schemeClr val="folHlink"/>
              </a:buClr>
              <a:buSzTx/>
              <a:buFont typeface="Wingdings" pitchFamily="2" charset="2"/>
              <a:buAutoNum type="arabicPeriod"/>
            </a:pPr>
            <a:r>
              <a:rPr lang="ru-RU" sz="2800" dirty="0" smtClean="0">
                <a:cs typeface="Arial" charset="0"/>
              </a:rPr>
              <a:t>финансовые ресурсы фирмы </a:t>
            </a:r>
            <a:endParaRPr lang="en-US" sz="2800" dirty="0" smtClean="0">
              <a:cs typeface="Arial" charset="0"/>
            </a:endParaRPr>
          </a:p>
          <a:p>
            <a:pPr marL="533400" indent="-533400" eaLnBrk="1" hangingPunct="1">
              <a:lnSpc>
                <a:spcPct val="80000"/>
              </a:lnSpc>
              <a:buClr>
                <a:schemeClr val="folHlink"/>
              </a:buClr>
              <a:buSzTx/>
              <a:buFont typeface="Wingdings" pitchFamily="2" charset="2"/>
              <a:buAutoNum type="arabicPeriod"/>
            </a:pPr>
            <a:r>
              <a:rPr lang="ru-RU" sz="2800" dirty="0" smtClean="0">
                <a:cs typeface="Arial" charset="0"/>
              </a:rPr>
              <a:t>квалификация работников</a:t>
            </a:r>
            <a:r>
              <a:rPr lang="ru-RU" sz="2800" dirty="0" smtClean="0"/>
              <a:t> фирмы</a:t>
            </a:r>
            <a:endParaRPr lang="ru-RU" sz="2800" u="sng" dirty="0" smtClean="0"/>
          </a:p>
          <a:p>
            <a:pPr marL="533400" indent="-533400" eaLnBrk="1" hangingPunct="1">
              <a:lnSpc>
                <a:spcPct val="80000"/>
              </a:lnSpc>
              <a:buClr>
                <a:schemeClr val="folHlink"/>
              </a:buClr>
              <a:buSzTx/>
              <a:buFont typeface="Wingdings" pitchFamily="2" charset="2"/>
              <a:buAutoNum type="arabicPeriod"/>
            </a:pPr>
            <a:r>
              <a:rPr lang="ru-RU" sz="2800" dirty="0" smtClean="0">
                <a:cs typeface="Arial" charset="0"/>
              </a:rPr>
              <a:t>обязательства фирмы по предыдущим стратегиям</a:t>
            </a:r>
            <a:endParaRPr lang="ru-RU" sz="2800" u="sng" dirty="0" smtClean="0">
              <a:cs typeface="Arial" charset="0"/>
            </a:endParaRPr>
          </a:p>
          <a:p>
            <a:pPr marL="533400" indent="-533400" eaLnBrk="1" hangingPunct="1">
              <a:lnSpc>
                <a:spcPct val="80000"/>
              </a:lnSpc>
              <a:buClr>
                <a:schemeClr val="folHlink"/>
              </a:buClr>
              <a:buSzTx/>
              <a:buFont typeface="Wingdings" pitchFamily="2" charset="2"/>
              <a:buAutoNum type="arabicPeriod"/>
            </a:pPr>
            <a:r>
              <a:rPr lang="ru-RU" sz="2800" dirty="0" smtClean="0">
                <a:cs typeface="Arial" charset="0"/>
              </a:rPr>
              <a:t>степень зависимости </a:t>
            </a:r>
            <a:r>
              <a:rPr lang="ru-RU" sz="2800" dirty="0" smtClean="0"/>
              <a:t>фирмы </a:t>
            </a:r>
            <a:r>
              <a:rPr lang="ru-RU" sz="2800" dirty="0" smtClean="0">
                <a:cs typeface="Arial" charset="0"/>
              </a:rPr>
              <a:t>от внешней среды</a:t>
            </a:r>
            <a:endParaRPr lang="ru-RU" sz="2800" u="sng" dirty="0" smtClean="0">
              <a:cs typeface="Arial" charset="0"/>
            </a:endParaRPr>
          </a:p>
          <a:p>
            <a:pPr marL="533400" indent="-533400" eaLnBrk="1" hangingPunct="1">
              <a:lnSpc>
                <a:spcPct val="80000"/>
              </a:lnSpc>
              <a:buClr>
                <a:schemeClr val="folHlink"/>
              </a:buClr>
              <a:buSzTx/>
              <a:buFont typeface="Wingdings" pitchFamily="2" charset="2"/>
              <a:buAutoNum type="arabicPeriod"/>
            </a:pPr>
            <a:r>
              <a:rPr lang="ru-RU" sz="2800" dirty="0" smtClean="0">
                <a:cs typeface="Arial" charset="0"/>
              </a:rPr>
              <a:t>временной фактор</a:t>
            </a:r>
            <a:endParaRPr lang="ru-RU" sz="280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A394B-AE98-41BB-BE7E-C8B52BB61434}" type="slidenum">
              <a:rPr lang="ru-RU" smtClean="0"/>
              <a:pPr/>
              <a:t>15</a:t>
            </a:fld>
            <a:endParaRPr lang="ru-RU"/>
          </a:p>
        </p:txBody>
      </p:sp>
      <p:pic>
        <p:nvPicPr>
          <p:cNvPr id="5" name="Picture 2" descr="http://velit.org/wp-content/uploads/vremya-ocenit-vashu-strategiyu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188640"/>
            <a:ext cx="3528392" cy="23740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1790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752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tx2"/>
                </a:solidFill>
              </a:rPr>
              <a:t>Подход Томпсоном </a:t>
            </a:r>
            <a:r>
              <a:rPr lang="ru-RU" sz="2800" dirty="0">
                <a:solidFill>
                  <a:schemeClr val="tx2"/>
                </a:solidFill>
              </a:rPr>
              <a:t>и </a:t>
            </a:r>
            <a:r>
              <a:rPr lang="ru-RU" sz="2800" dirty="0" smtClean="0">
                <a:solidFill>
                  <a:schemeClr val="tx2"/>
                </a:solidFill>
              </a:rPr>
              <a:t>Стриклендом для уяснения текущей стратегии </a:t>
            </a:r>
            <a:endParaRPr lang="ru-RU" sz="2800" dirty="0">
              <a:solidFill>
                <a:schemeClr val="tx2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ru-RU" dirty="0"/>
              <a:t>В н е ш н и е   ф а к т о р ы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ln>
            <a:solidFill>
              <a:schemeClr val="tx1"/>
            </a:solidFill>
          </a:ln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/>
              <a:t>• размах деятельности фирмы и степень разнообразия производимой продукции, диверсифицированность фирмы;</a:t>
            </a:r>
          </a:p>
          <a:p>
            <a:pPr marL="0" indent="0">
              <a:buNone/>
            </a:pPr>
            <a:r>
              <a:rPr lang="ru-RU" dirty="0"/>
              <a:t>• общий характер и природа недавних приобретений фирмы и продаж ею части своей собственности;</a:t>
            </a:r>
          </a:p>
          <a:p>
            <a:pPr marL="0" indent="0">
              <a:buNone/>
            </a:pPr>
            <a:r>
              <a:rPr lang="ru-RU" dirty="0"/>
              <a:t>• структура и направленность деятельности фирмы за последний период;</a:t>
            </a:r>
          </a:p>
          <a:p>
            <a:pPr marL="0" indent="0">
              <a:buNone/>
            </a:pPr>
            <a:r>
              <a:rPr lang="ru-RU" dirty="0"/>
              <a:t>• возможности, на которые была ориентирована фирма в последнее время;</a:t>
            </a:r>
          </a:p>
          <a:p>
            <a:pPr marL="0" indent="0">
              <a:buNone/>
            </a:pPr>
            <a:r>
              <a:rPr lang="ru-RU" dirty="0"/>
              <a:t>• отношение к внешним угрозам.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ln>
            <a:solidFill>
              <a:schemeClr val="tx1"/>
            </a:solidFill>
          </a:ln>
        </p:spPr>
        <p:txBody>
          <a:bodyPr>
            <a:normAutofit fontScale="77500" lnSpcReduction="20000"/>
          </a:bodyPr>
          <a:lstStyle/>
          <a:p>
            <a:r>
              <a:rPr lang="ru-RU" dirty="0"/>
              <a:t> В н у т р е н н и е   ф а к т о р ы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ln>
            <a:solidFill>
              <a:schemeClr val="tx1"/>
            </a:solidFill>
          </a:ln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/>
              <a:t>• цели фирмы;</a:t>
            </a:r>
          </a:p>
          <a:p>
            <a:pPr marL="0" indent="0">
              <a:buNone/>
            </a:pPr>
            <a:r>
              <a:rPr lang="ru-RU" dirty="0"/>
              <a:t>• критерии распределения ресурсов и сложившаяся структура капиталовложений по производимой продукции;</a:t>
            </a:r>
          </a:p>
          <a:p>
            <a:pPr marL="0" indent="0">
              <a:buNone/>
            </a:pPr>
            <a:r>
              <a:rPr lang="ru-RU" dirty="0"/>
              <a:t>• отношение к финансовому риску как со стороны руководства, так и в соответствии с реальной практикой и осуществляемой финансовой политикой; </a:t>
            </a:r>
          </a:p>
          <a:p>
            <a:pPr marL="0" indent="0">
              <a:buNone/>
            </a:pPr>
            <a:r>
              <a:rPr lang="ru-RU" dirty="0"/>
              <a:t>• уровень и степень концентрации усилий в области НИОКР;</a:t>
            </a:r>
          </a:p>
          <a:p>
            <a:pPr marL="0" indent="0">
              <a:buNone/>
            </a:pPr>
            <a:r>
              <a:rPr lang="ru-RU" dirty="0"/>
              <a:t>• стратегии отдельных функциональных сфер (маркетинг, производство, кадры, финансы, научные исследования и разработки).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A394B-AE98-41BB-BE7E-C8B52BB61434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82148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A394B-AE98-41BB-BE7E-C8B52BB61434}" type="slidenum">
              <a:rPr lang="ru-RU" smtClean="0">
                <a:solidFill>
                  <a:schemeClr val="tx1"/>
                </a:solidFill>
              </a:rPr>
              <a:pPr/>
              <a:t>17</a:t>
            </a:fld>
            <a:endParaRPr lang="ru-RU">
              <a:solidFill>
                <a:schemeClr val="tx1"/>
              </a:solidFill>
            </a:endParaRP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179512" y="44625"/>
            <a:ext cx="8784976" cy="869776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3200" b="1" dirty="0" smtClean="0">
                <a:solidFill>
                  <a:schemeClr val="tx2"/>
                </a:solidFill>
                <a:cs typeface="Arial" pitchFamily="34" charset="0"/>
              </a:rPr>
              <a:t>4. Матрица выбора стратегии Томпсона </a:t>
            </a:r>
            <a:r>
              <a:rPr lang="ru-RU" sz="3200" b="1" smtClean="0">
                <a:solidFill>
                  <a:schemeClr val="tx2"/>
                </a:solidFill>
                <a:cs typeface="Arial" pitchFamily="34" charset="0"/>
              </a:rPr>
              <a:t>и Стрикленда</a:t>
            </a:r>
            <a:r>
              <a:rPr lang="ru-RU" sz="3200" smtClean="0">
                <a:solidFill>
                  <a:schemeClr val="tx2"/>
                </a:solidFill>
              </a:rPr>
              <a:t> </a:t>
            </a:r>
            <a:endParaRPr lang="ru-RU" sz="3200" dirty="0" smtClean="0">
              <a:solidFill>
                <a:schemeClr val="tx2"/>
              </a:solidFill>
            </a:endParaRPr>
          </a:p>
        </p:txBody>
      </p:sp>
      <p:grpSp>
        <p:nvGrpSpPr>
          <p:cNvPr id="4" name="Group 50"/>
          <p:cNvGrpSpPr>
            <a:grpSpLocks/>
          </p:cNvGrpSpPr>
          <p:nvPr/>
        </p:nvGrpSpPr>
        <p:grpSpPr bwMode="auto">
          <a:xfrm>
            <a:off x="609600" y="1219200"/>
            <a:ext cx="7848600" cy="5105400"/>
            <a:chOff x="1778" y="6251"/>
            <a:chExt cx="9000" cy="7671"/>
          </a:xfrm>
          <a:noFill/>
        </p:grpSpPr>
        <p:sp>
          <p:nvSpPr>
            <p:cNvPr id="5" name="Text Box 51"/>
            <p:cNvSpPr txBox="1">
              <a:spLocks noChangeArrowheads="1"/>
            </p:cNvSpPr>
            <p:nvPr/>
          </p:nvSpPr>
          <p:spPr bwMode="auto">
            <a:xfrm>
              <a:off x="6458" y="10211"/>
              <a:ext cx="4320" cy="3710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marL="457200" indent="-4572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/>
              <a:r>
                <a:rPr lang="ru-RU" sz="1600" b="1" i="1"/>
                <a:t>позиция</a:t>
              </a:r>
            </a:p>
            <a:p>
              <a:pPr algn="ctr"/>
              <a:r>
                <a:rPr lang="ru-RU" sz="1600" b="1"/>
                <a:t>IV квадрант стратегий</a:t>
              </a:r>
            </a:p>
            <a:p>
              <a:pPr>
                <a:buFontTx/>
                <a:buAutoNum type="arabicPeriod"/>
              </a:pPr>
              <a:r>
                <a:rPr lang="ru-RU" sz="1600"/>
                <a:t>Центрированная диверсификация</a:t>
              </a:r>
            </a:p>
            <a:p>
              <a:pPr>
                <a:buFontTx/>
                <a:buAutoNum type="arabicPeriod"/>
              </a:pPr>
              <a:r>
                <a:rPr lang="ru-RU" sz="1600"/>
                <a:t>Конгломеративная диверсификация</a:t>
              </a:r>
            </a:p>
            <a:p>
              <a:pPr>
                <a:buFontTx/>
                <a:buAutoNum type="arabicPeriod"/>
              </a:pPr>
              <a:r>
                <a:rPr lang="ru-RU" sz="1600"/>
                <a:t>Совместное предприятие в новой области</a:t>
              </a:r>
            </a:p>
            <a:p>
              <a:r>
                <a:rPr lang="ru-RU" sz="1600" b="1" i="1"/>
                <a:t>рост рынка</a:t>
              </a:r>
              <a:endParaRPr lang="ru-RU" sz="1600" b="1"/>
            </a:p>
          </p:txBody>
        </p:sp>
        <p:sp>
          <p:nvSpPr>
            <p:cNvPr id="6" name="Text Box 52"/>
            <p:cNvSpPr txBox="1">
              <a:spLocks noChangeArrowheads="1"/>
            </p:cNvSpPr>
            <p:nvPr/>
          </p:nvSpPr>
          <p:spPr bwMode="auto">
            <a:xfrm>
              <a:off x="1778" y="6251"/>
              <a:ext cx="4680" cy="3960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marL="457200" indent="-4572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/>
              <a:r>
                <a:rPr lang="ru-RU" sz="1600" b="1" i="1"/>
                <a:t>Быстрый</a:t>
              </a:r>
              <a:endParaRPr lang="ru-RU" sz="1600" b="1"/>
            </a:p>
            <a:p>
              <a:pPr algn="ctr"/>
              <a:endParaRPr lang="ru-RU" sz="1600" b="1"/>
            </a:p>
            <a:p>
              <a:pPr algn="ctr"/>
              <a:r>
                <a:rPr lang="ru-RU" sz="1600" b="1"/>
                <a:t>II квадрант стратегий</a:t>
              </a:r>
            </a:p>
            <a:p>
              <a:pPr>
                <a:buFontTx/>
                <a:buAutoNum type="arabicPeriod"/>
              </a:pPr>
              <a:r>
                <a:rPr lang="ru-RU" sz="1600"/>
                <a:t>Пересмотр стратегии концентрации</a:t>
              </a:r>
            </a:p>
            <a:p>
              <a:pPr>
                <a:buFontTx/>
                <a:buAutoNum type="arabicPeriod"/>
              </a:pPr>
              <a:r>
                <a:rPr lang="ru-RU" sz="1600"/>
                <a:t>Горизонтальная интеграция или слияние</a:t>
              </a:r>
            </a:p>
            <a:p>
              <a:pPr>
                <a:buFontTx/>
                <a:buAutoNum type="arabicPeriod"/>
              </a:pPr>
              <a:r>
                <a:rPr lang="ru-RU" sz="1600"/>
                <a:t>Сокращение</a:t>
              </a:r>
            </a:p>
            <a:p>
              <a:pPr>
                <a:buFontTx/>
                <a:buAutoNum type="arabicPeriod"/>
              </a:pPr>
              <a:r>
                <a:rPr lang="ru-RU" sz="1600"/>
                <a:t>Ликвидация </a:t>
              </a:r>
            </a:p>
            <a:p>
              <a:endParaRPr lang="ru-RU" sz="1600"/>
            </a:p>
            <a:p>
              <a:r>
                <a:rPr lang="ru-RU" sz="1600" b="1" i="1"/>
                <a:t>Слабая конкурентная</a:t>
              </a:r>
            </a:p>
          </p:txBody>
        </p:sp>
        <p:sp>
          <p:nvSpPr>
            <p:cNvPr id="7" name="Text Box 53"/>
            <p:cNvSpPr txBox="1">
              <a:spLocks noChangeArrowheads="1"/>
            </p:cNvSpPr>
            <p:nvPr/>
          </p:nvSpPr>
          <p:spPr bwMode="auto">
            <a:xfrm>
              <a:off x="1778" y="10211"/>
              <a:ext cx="4680" cy="3710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marL="457200" indent="-4572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sz="1600" b="1" i="1"/>
                <a:t>позиция</a:t>
              </a:r>
              <a:endParaRPr lang="ru-RU" sz="1600" b="1"/>
            </a:p>
            <a:p>
              <a:pPr algn="ctr"/>
              <a:r>
                <a:rPr lang="ru-RU" sz="1600" b="1"/>
                <a:t>III квадрант стратегий</a:t>
              </a:r>
            </a:p>
            <a:p>
              <a:pPr>
                <a:buFontTx/>
                <a:buAutoNum type="arabicPeriod"/>
              </a:pPr>
              <a:r>
                <a:rPr lang="en-US" sz="1600"/>
                <a:t> </a:t>
              </a:r>
              <a:r>
                <a:rPr lang="ru-RU" sz="1600"/>
                <a:t>Сокращение расходов</a:t>
              </a:r>
            </a:p>
            <a:p>
              <a:pPr>
                <a:buFontTx/>
                <a:buAutoNum type="arabicPeriod"/>
              </a:pPr>
              <a:r>
                <a:rPr lang="en-US" sz="1600"/>
                <a:t> </a:t>
              </a:r>
              <a:r>
                <a:rPr lang="ru-RU" sz="1600"/>
                <a:t>Диверсификация</a:t>
              </a:r>
            </a:p>
            <a:p>
              <a:pPr>
                <a:buFontTx/>
                <a:buAutoNum type="arabicPeriod"/>
              </a:pPr>
              <a:r>
                <a:rPr lang="en-US" sz="1600"/>
                <a:t> </a:t>
              </a:r>
              <a:r>
                <a:rPr lang="ru-RU" sz="1600"/>
                <a:t>Сокращение</a:t>
              </a:r>
            </a:p>
            <a:p>
              <a:pPr>
                <a:buFontTx/>
                <a:buAutoNum type="arabicPeriod"/>
              </a:pPr>
              <a:r>
                <a:rPr lang="en-US" sz="1600"/>
                <a:t> </a:t>
              </a:r>
              <a:r>
                <a:rPr lang="ru-RU" sz="1600"/>
                <a:t>Ликвидация</a:t>
              </a:r>
            </a:p>
            <a:p>
              <a:pPr algn="r"/>
              <a:endParaRPr lang="ru-RU" sz="1600" b="1" i="1"/>
            </a:p>
            <a:p>
              <a:pPr algn="r"/>
              <a:endParaRPr lang="ru-RU" sz="1600" b="1" i="1"/>
            </a:p>
            <a:p>
              <a:pPr algn="r"/>
              <a:r>
                <a:rPr lang="ru-RU" sz="1600" b="1" i="1"/>
                <a:t>Медленный</a:t>
              </a:r>
              <a:endParaRPr lang="ru-RU" sz="1600"/>
            </a:p>
          </p:txBody>
        </p:sp>
        <p:sp>
          <p:nvSpPr>
            <p:cNvPr id="8" name="Text Box 54"/>
            <p:cNvSpPr txBox="1">
              <a:spLocks noChangeArrowheads="1"/>
            </p:cNvSpPr>
            <p:nvPr/>
          </p:nvSpPr>
          <p:spPr bwMode="auto">
            <a:xfrm>
              <a:off x="6458" y="6251"/>
              <a:ext cx="4320" cy="3960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marL="457200" indent="-4572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ru-RU" sz="1600" b="1" i="1"/>
                <a:t>рост рынка</a:t>
              </a:r>
              <a:endParaRPr lang="ru-RU" sz="1600" b="1"/>
            </a:p>
            <a:p>
              <a:pPr algn="ctr"/>
              <a:endParaRPr lang="ru-RU" sz="1600"/>
            </a:p>
            <a:p>
              <a:pPr algn="ctr"/>
              <a:r>
                <a:rPr lang="ru-RU" sz="1600" b="1"/>
                <a:t>I квадрант стратегий</a:t>
              </a:r>
            </a:p>
            <a:p>
              <a:pPr>
                <a:buFontTx/>
                <a:buAutoNum type="arabicPeriod"/>
              </a:pPr>
              <a:r>
                <a:rPr lang="ru-RU" sz="1600"/>
                <a:t>Концентрация </a:t>
              </a:r>
            </a:p>
            <a:p>
              <a:pPr>
                <a:buFontTx/>
                <a:buAutoNum type="arabicPeriod"/>
              </a:pPr>
              <a:r>
                <a:rPr lang="ru-RU" sz="1600"/>
                <a:t>Вертикальная интеграция</a:t>
              </a:r>
            </a:p>
            <a:p>
              <a:pPr>
                <a:buFontTx/>
                <a:buAutoNum type="arabicPeriod"/>
              </a:pPr>
              <a:r>
                <a:rPr lang="ru-RU" sz="1600"/>
                <a:t>Центрированная диверсификация</a:t>
              </a:r>
            </a:p>
            <a:p>
              <a:endParaRPr lang="ru-RU" sz="1600" b="1" i="1"/>
            </a:p>
            <a:p>
              <a:endParaRPr lang="ru-RU" sz="1600" b="1" i="1"/>
            </a:p>
            <a:p>
              <a:pPr algn="r"/>
              <a:r>
                <a:rPr lang="ru-RU" sz="1600" b="1" i="1"/>
                <a:t>Сильная конкурентная</a:t>
              </a:r>
              <a:endParaRPr lang="ru-RU" sz="1600"/>
            </a:p>
          </p:txBody>
        </p:sp>
        <p:sp>
          <p:nvSpPr>
            <p:cNvPr id="9" name="Line 55"/>
            <p:cNvSpPr>
              <a:spLocks noChangeShapeType="1"/>
            </p:cNvSpPr>
            <p:nvPr/>
          </p:nvSpPr>
          <p:spPr bwMode="auto">
            <a:xfrm>
              <a:off x="1778" y="10211"/>
              <a:ext cx="9000" cy="0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/>
          </p:spPr>
          <p:txBody>
            <a:bodyPr/>
            <a:lstStyle/>
            <a:p>
              <a:endParaRPr lang="ru-RU"/>
            </a:p>
          </p:txBody>
        </p:sp>
        <p:sp>
          <p:nvSpPr>
            <p:cNvPr id="10" name="Line 56"/>
            <p:cNvSpPr>
              <a:spLocks noChangeShapeType="1"/>
            </p:cNvSpPr>
            <p:nvPr/>
          </p:nvSpPr>
          <p:spPr bwMode="auto">
            <a:xfrm>
              <a:off x="6458" y="6251"/>
              <a:ext cx="0" cy="7671"/>
            </a:xfrm>
            <a:prstGeom prst="line">
              <a:avLst/>
            </a:prstGeom>
            <a:grpFill/>
            <a:ln w="2857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/>
          </p:spPr>
          <p:txBody>
            <a:bodyPr/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92530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3995936" y="44624"/>
            <a:ext cx="4776589" cy="915814"/>
          </a:xfrm>
          <a:prstGeom prst="rect">
            <a:avLst/>
          </a:prstGeom>
          <a:noFill/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3200" b="1" dirty="0" smtClean="0">
                <a:solidFill>
                  <a:schemeClr val="tx2"/>
                </a:solidFill>
                <a:cs typeface="Arial" pitchFamily="34" charset="0"/>
              </a:rPr>
              <a:t>Процесс планирования стратегии</a:t>
            </a:r>
            <a:r>
              <a:rPr lang="ru-RU" sz="3200" dirty="0" smtClean="0">
                <a:solidFill>
                  <a:schemeClr val="tx2"/>
                </a:solidFill>
              </a:rPr>
              <a:t> </a:t>
            </a:r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533400" y="1219200"/>
            <a:ext cx="8229600" cy="5181600"/>
            <a:chOff x="480" y="1110"/>
            <a:chExt cx="4815" cy="2631"/>
          </a:xfrm>
          <a:noFill/>
        </p:grpSpPr>
        <p:sp>
          <p:nvSpPr>
            <p:cNvPr id="5" name="AutoShape 4"/>
            <p:cNvSpPr>
              <a:spLocks noChangeArrowheads="1"/>
            </p:cNvSpPr>
            <p:nvPr/>
          </p:nvSpPr>
          <p:spPr bwMode="auto">
            <a:xfrm>
              <a:off x="488" y="1110"/>
              <a:ext cx="1202" cy="477"/>
            </a:xfrm>
            <a:prstGeom prst="roundRect">
              <a:avLst>
                <a:gd name="adj" fmla="val 16667"/>
              </a:avLst>
            </a:prstGeom>
            <a:grpFill/>
            <a:ln w="38100">
              <a:solidFill>
                <a:srgbClr val="000000"/>
              </a:solidFill>
              <a:round/>
              <a:headEnd/>
              <a:tailEnd/>
            </a:ln>
            <a:effectLst>
              <a:outerShdw dist="107763" dir="8100000" algn="ctr" rotWithShape="0">
                <a:srgbClr val="808080"/>
              </a:outerShdw>
            </a:effectLst>
          </p:spPr>
          <p:txBody>
            <a:bodyPr/>
            <a:lstStyle/>
            <a:p>
              <a:pPr algn="ctr" eaLnBrk="0" hangingPunct="0"/>
              <a:r>
                <a:rPr lang="ru-RU" sz="1600" b="1"/>
                <a:t>1. Определение миссии</a:t>
              </a:r>
            </a:p>
          </p:txBody>
        </p:sp>
        <p:sp>
          <p:nvSpPr>
            <p:cNvPr id="6" name="AutoShape 5"/>
            <p:cNvSpPr>
              <a:spLocks noChangeArrowheads="1"/>
            </p:cNvSpPr>
            <p:nvPr/>
          </p:nvSpPr>
          <p:spPr bwMode="auto">
            <a:xfrm>
              <a:off x="488" y="1822"/>
              <a:ext cx="1202" cy="477"/>
            </a:xfrm>
            <a:prstGeom prst="roundRect">
              <a:avLst>
                <a:gd name="adj" fmla="val 16667"/>
              </a:avLst>
            </a:prstGeom>
            <a:grpFill/>
            <a:ln w="38100">
              <a:solidFill>
                <a:srgbClr val="000000"/>
              </a:solidFill>
              <a:round/>
              <a:headEnd/>
              <a:tailEnd/>
            </a:ln>
            <a:effectLst>
              <a:outerShdw dist="107763" dir="8100000" algn="ctr" rotWithShape="0">
                <a:srgbClr val="808080"/>
              </a:outerShdw>
            </a:effectLst>
          </p:spPr>
          <p:txBody>
            <a:bodyPr/>
            <a:lstStyle/>
            <a:p>
              <a:pPr algn="ctr" eaLnBrk="0" hangingPunct="0"/>
              <a:r>
                <a:rPr lang="ru-RU" sz="1600" b="1"/>
                <a:t>2. Анализ внутренней среды</a:t>
              </a:r>
            </a:p>
          </p:txBody>
        </p:sp>
        <p:sp>
          <p:nvSpPr>
            <p:cNvPr id="7" name="AutoShape 6"/>
            <p:cNvSpPr>
              <a:spLocks noChangeArrowheads="1"/>
            </p:cNvSpPr>
            <p:nvPr/>
          </p:nvSpPr>
          <p:spPr bwMode="auto">
            <a:xfrm>
              <a:off x="488" y="2538"/>
              <a:ext cx="1202" cy="477"/>
            </a:xfrm>
            <a:prstGeom prst="roundRect">
              <a:avLst>
                <a:gd name="adj" fmla="val 16667"/>
              </a:avLst>
            </a:prstGeom>
            <a:grpFill/>
            <a:ln w="38100">
              <a:solidFill>
                <a:srgbClr val="000000"/>
              </a:solidFill>
              <a:round/>
              <a:headEnd/>
              <a:tailEnd/>
            </a:ln>
            <a:effectLst>
              <a:outerShdw dist="107763" dir="8100000" algn="ctr" rotWithShape="0">
                <a:srgbClr val="808080"/>
              </a:outerShdw>
            </a:effectLst>
          </p:spPr>
          <p:txBody>
            <a:bodyPr/>
            <a:lstStyle/>
            <a:p>
              <a:pPr algn="ctr" eaLnBrk="0" hangingPunct="0"/>
              <a:r>
                <a:rPr lang="ru-RU" sz="1600" b="1"/>
                <a:t>3. Формулировка целей</a:t>
              </a:r>
            </a:p>
          </p:txBody>
        </p:sp>
        <p:sp>
          <p:nvSpPr>
            <p:cNvPr id="8" name="AutoShape 7"/>
            <p:cNvSpPr>
              <a:spLocks noChangeArrowheads="1"/>
            </p:cNvSpPr>
            <p:nvPr/>
          </p:nvSpPr>
          <p:spPr bwMode="auto">
            <a:xfrm>
              <a:off x="480" y="3264"/>
              <a:ext cx="1202" cy="477"/>
            </a:xfrm>
            <a:prstGeom prst="roundRect">
              <a:avLst>
                <a:gd name="adj" fmla="val 16667"/>
              </a:avLst>
            </a:prstGeom>
            <a:grpFill/>
            <a:ln w="38100">
              <a:solidFill>
                <a:srgbClr val="000000"/>
              </a:solidFill>
              <a:round/>
              <a:headEnd/>
              <a:tailEnd/>
            </a:ln>
            <a:effectLst>
              <a:outerShdw dist="107763" dir="8100000" algn="ctr" rotWithShape="0">
                <a:srgbClr val="808080"/>
              </a:outerShdw>
            </a:effectLst>
          </p:spPr>
          <p:txBody>
            <a:bodyPr/>
            <a:lstStyle/>
            <a:p>
              <a:pPr algn="ctr" eaLnBrk="0" hangingPunct="0"/>
              <a:r>
                <a:rPr lang="ru-RU" sz="1600" b="1"/>
                <a:t>4. Планирование стратегии</a:t>
              </a:r>
            </a:p>
          </p:txBody>
        </p:sp>
        <p:sp>
          <p:nvSpPr>
            <p:cNvPr id="9" name="AutoShape 8"/>
            <p:cNvSpPr>
              <a:spLocks noChangeArrowheads="1"/>
            </p:cNvSpPr>
            <p:nvPr/>
          </p:nvSpPr>
          <p:spPr bwMode="auto">
            <a:xfrm>
              <a:off x="3908" y="1110"/>
              <a:ext cx="1387" cy="477"/>
            </a:xfrm>
            <a:prstGeom prst="roundRect">
              <a:avLst>
                <a:gd name="adj" fmla="val 16667"/>
              </a:avLst>
            </a:prstGeom>
            <a:grpFill/>
            <a:ln w="38100">
              <a:solidFill>
                <a:srgbClr val="000000"/>
              </a:solidFill>
              <a:round/>
              <a:headEnd/>
              <a:tailEnd/>
            </a:ln>
            <a:effectLst>
              <a:outerShdw dist="107763" dir="8100000" algn="ctr" rotWithShape="0">
                <a:srgbClr val="808080"/>
              </a:outerShdw>
            </a:effectLst>
          </p:spPr>
          <p:txBody>
            <a:bodyPr/>
            <a:lstStyle/>
            <a:p>
              <a:pPr algn="ctr" eaLnBrk="0" hangingPunct="0"/>
              <a:r>
                <a:rPr lang="ru-RU" sz="1600" b="1"/>
                <a:t>9. Оперативное управление</a:t>
              </a:r>
            </a:p>
          </p:txBody>
        </p:sp>
        <p:sp>
          <p:nvSpPr>
            <p:cNvPr id="10" name="AutoShape 9"/>
            <p:cNvSpPr>
              <a:spLocks noChangeArrowheads="1"/>
            </p:cNvSpPr>
            <p:nvPr/>
          </p:nvSpPr>
          <p:spPr bwMode="auto">
            <a:xfrm>
              <a:off x="3908" y="1822"/>
              <a:ext cx="1387" cy="477"/>
            </a:xfrm>
            <a:prstGeom prst="roundRect">
              <a:avLst>
                <a:gd name="adj" fmla="val 16667"/>
              </a:avLst>
            </a:prstGeom>
            <a:grpFill/>
            <a:ln w="38100">
              <a:solidFill>
                <a:srgbClr val="000000"/>
              </a:solidFill>
              <a:round/>
              <a:headEnd/>
              <a:tailEnd/>
            </a:ln>
            <a:effectLst>
              <a:outerShdw dist="107763" dir="8100000" algn="ctr" rotWithShape="0">
                <a:srgbClr val="808080"/>
              </a:outerShdw>
            </a:effectLst>
          </p:spPr>
          <p:txBody>
            <a:bodyPr/>
            <a:lstStyle/>
            <a:p>
              <a:pPr algn="ctr" eaLnBrk="0" hangingPunct="0"/>
              <a:r>
                <a:rPr lang="ru-RU" sz="1600" b="1"/>
                <a:t>8. Формирование бюджетов</a:t>
              </a:r>
            </a:p>
          </p:txBody>
        </p:sp>
        <p:sp>
          <p:nvSpPr>
            <p:cNvPr id="11" name="AutoShape 10"/>
            <p:cNvSpPr>
              <a:spLocks noChangeArrowheads="1"/>
            </p:cNvSpPr>
            <p:nvPr/>
          </p:nvSpPr>
          <p:spPr bwMode="auto">
            <a:xfrm>
              <a:off x="3908" y="2538"/>
              <a:ext cx="1387" cy="477"/>
            </a:xfrm>
            <a:prstGeom prst="roundRect">
              <a:avLst>
                <a:gd name="adj" fmla="val 16667"/>
              </a:avLst>
            </a:prstGeom>
            <a:grpFill/>
            <a:ln w="38100">
              <a:solidFill>
                <a:srgbClr val="000000"/>
              </a:solidFill>
              <a:round/>
              <a:headEnd/>
              <a:tailEnd/>
            </a:ln>
            <a:effectLst>
              <a:outerShdw dist="107763" dir="8100000" algn="ctr" rotWithShape="0">
                <a:srgbClr val="808080"/>
              </a:outerShdw>
            </a:effectLst>
          </p:spPr>
          <p:txBody>
            <a:bodyPr/>
            <a:lstStyle/>
            <a:p>
              <a:pPr algn="ctr" eaLnBrk="0" hangingPunct="0"/>
              <a:r>
                <a:rPr lang="ru-RU" sz="1600" b="1"/>
                <a:t>7. Проведение структурных изменений</a:t>
              </a:r>
            </a:p>
          </p:txBody>
        </p:sp>
        <p:sp>
          <p:nvSpPr>
            <p:cNvPr id="12" name="AutoShape 11"/>
            <p:cNvSpPr>
              <a:spLocks noChangeArrowheads="1"/>
            </p:cNvSpPr>
            <p:nvPr/>
          </p:nvSpPr>
          <p:spPr bwMode="auto">
            <a:xfrm>
              <a:off x="3908" y="3254"/>
              <a:ext cx="1387" cy="477"/>
            </a:xfrm>
            <a:prstGeom prst="roundRect">
              <a:avLst>
                <a:gd name="adj" fmla="val 16667"/>
              </a:avLst>
            </a:prstGeom>
            <a:grpFill/>
            <a:ln w="38100">
              <a:solidFill>
                <a:srgbClr val="000000"/>
              </a:solidFill>
              <a:round/>
              <a:headEnd/>
              <a:tailEnd/>
            </a:ln>
            <a:effectLst>
              <a:outerShdw dist="107763" dir="8100000" algn="ctr" rotWithShape="0">
                <a:srgbClr val="808080"/>
              </a:outerShdw>
            </a:effectLst>
          </p:spPr>
          <p:txBody>
            <a:bodyPr/>
            <a:lstStyle/>
            <a:p>
              <a:pPr eaLnBrk="0" hangingPunct="0"/>
              <a:endParaRPr lang="ru-RU" sz="1600"/>
            </a:p>
            <a:p>
              <a:pPr algn="ctr" eaLnBrk="0" hangingPunct="0"/>
              <a:r>
                <a:rPr lang="ru-RU" sz="1600" b="1"/>
                <a:t>6. Разработка планов</a:t>
              </a:r>
            </a:p>
          </p:txBody>
        </p:sp>
        <p:sp>
          <p:nvSpPr>
            <p:cNvPr id="13" name="AutoShape 12"/>
            <p:cNvSpPr>
              <a:spLocks noChangeArrowheads="1"/>
            </p:cNvSpPr>
            <p:nvPr/>
          </p:nvSpPr>
          <p:spPr bwMode="auto">
            <a:xfrm>
              <a:off x="2059" y="3254"/>
              <a:ext cx="1479" cy="477"/>
            </a:xfrm>
            <a:prstGeom prst="roundRect">
              <a:avLst>
                <a:gd name="adj" fmla="val 16667"/>
              </a:avLst>
            </a:prstGeom>
            <a:grpFill/>
            <a:ln w="38100">
              <a:solidFill>
                <a:srgbClr val="000000"/>
              </a:solidFill>
              <a:round/>
              <a:headEnd/>
              <a:tailEnd/>
            </a:ln>
            <a:effectLst>
              <a:outerShdw dist="107763" dir="8100000" algn="ctr" rotWithShape="0">
                <a:srgbClr val="808080"/>
              </a:outerShdw>
            </a:effectLst>
          </p:spPr>
          <p:txBody>
            <a:bodyPr/>
            <a:lstStyle/>
            <a:p>
              <a:pPr algn="ctr" eaLnBrk="0" hangingPunct="0"/>
              <a:endParaRPr lang="ru-RU" sz="1600"/>
            </a:p>
            <a:p>
              <a:pPr algn="ctr" eaLnBrk="0" hangingPunct="0"/>
              <a:r>
                <a:rPr lang="ru-RU" sz="1600" b="1"/>
                <a:t>5. Постановка задач</a:t>
              </a:r>
            </a:p>
          </p:txBody>
        </p:sp>
        <p:sp>
          <p:nvSpPr>
            <p:cNvPr id="14" name="AutoShape 13"/>
            <p:cNvSpPr>
              <a:spLocks noChangeArrowheads="1"/>
            </p:cNvSpPr>
            <p:nvPr/>
          </p:nvSpPr>
          <p:spPr bwMode="auto">
            <a:xfrm>
              <a:off x="1863" y="1110"/>
              <a:ext cx="1849" cy="1193"/>
            </a:xfrm>
            <a:prstGeom prst="roundRect">
              <a:avLst>
                <a:gd name="adj" fmla="val 16667"/>
              </a:avLst>
            </a:prstGeom>
            <a:grpFill/>
            <a:ln w="38100">
              <a:solidFill>
                <a:srgbClr val="000000"/>
              </a:solidFill>
              <a:round/>
              <a:headEnd/>
              <a:tailEnd/>
            </a:ln>
            <a:effectLst>
              <a:outerShdw dist="107763" dir="8100000" algn="ctr" rotWithShape="0">
                <a:srgbClr val="808080"/>
              </a:outerShdw>
            </a:effectLst>
          </p:spPr>
          <p:txBody>
            <a:bodyPr/>
            <a:lstStyle/>
            <a:p>
              <a:pPr algn="ctr" eaLnBrk="0" hangingPunct="0"/>
              <a:r>
                <a:rPr lang="ru-RU" sz="1600" b="1"/>
                <a:t>10. Оценка, контроль и формирование новой стратегии</a:t>
              </a:r>
            </a:p>
            <a:p>
              <a:pPr algn="ctr" eaLnBrk="0" hangingPunct="0"/>
              <a:r>
                <a:rPr lang="ru-RU" sz="1600" b="1"/>
                <a:t>или</a:t>
              </a:r>
            </a:p>
            <a:p>
              <a:pPr algn="just" eaLnBrk="0" hangingPunct="0"/>
              <a:endParaRPr lang="ru-RU" sz="1600" b="1" u="sng"/>
            </a:p>
            <a:p>
              <a:pPr algn="ctr" eaLnBrk="0" hangingPunct="0"/>
              <a:r>
                <a:rPr lang="ru-RU" sz="1600" b="1"/>
                <a:t>Корректировка стратегических задач</a:t>
              </a:r>
            </a:p>
          </p:txBody>
        </p:sp>
        <p:sp>
          <p:nvSpPr>
            <p:cNvPr id="15" name="Line 14"/>
            <p:cNvSpPr>
              <a:spLocks noChangeShapeType="1"/>
            </p:cNvSpPr>
            <p:nvPr/>
          </p:nvSpPr>
          <p:spPr bwMode="auto">
            <a:xfrm flipH="1">
              <a:off x="1690" y="1345"/>
              <a:ext cx="184" cy="0"/>
            </a:xfrm>
            <a:prstGeom prst="line">
              <a:avLst/>
            </a:prstGeom>
            <a:grpFill/>
            <a:ln w="38100">
              <a:solidFill>
                <a:schemeClr val="tx2"/>
              </a:solidFill>
              <a:round/>
              <a:headEnd/>
              <a:tailEnd type="triangle" w="med" len="med"/>
            </a:ln>
            <a:extLst/>
          </p:spPr>
          <p:txBody>
            <a:bodyPr/>
            <a:lstStyle/>
            <a:p>
              <a:endParaRPr lang="ru-RU"/>
            </a:p>
          </p:txBody>
        </p:sp>
        <p:sp>
          <p:nvSpPr>
            <p:cNvPr id="16" name="Line 15"/>
            <p:cNvSpPr>
              <a:spLocks noChangeShapeType="1"/>
            </p:cNvSpPr>
            <p:nvPr/>
          </p:nvSpPr>
          <p:spPr bwMode="auto">
            <a:xfrm>
              <a:off x="2799" y="2299"/>
              <a:ext cx="0" cy="955"/>
            </a:xfrm>
            <a:prstGeom prst="line">
              <a:avLst/>
            </a:prstGeom>
            <a:grpFill/>
            <a:ln w="38100">
              <a:solidFill>
                <a:schemeClr val="tx2"/>
              </a:solidFill>
              <a:round/>
              <a:headEnd/>
              <a:tailEnd type="triangle" w="med" len="med"/>
            </a:ln>
            <a:extLst/>
          </p:spPr>
          <p:txBody>
            <a:bodyPr/>
            <a:lstStyle/>
            <a:p>
              <a:endParaRPr lang="ru-RU"/>
            </a:p>
          </p:txBody>
        </p:sp>
        <p:sp>
          <p:nvSpPr>
            <p:cNvPr id="17" name="Line 16"/>
            <p:cNvSpPr>
              <a:spLocks noChangeShapeType="1"/>
            </p:cNvSpPr>
            <p:nvPr/>
          </p:nvSpPr>
          <p:spPr bwMode="auto">
            <a:xfrm>
              <a:off x="950" y="1583"/>
              <a:ext cx="0" cy="239"/>
            </a:xfrm>
            <a:prstGeom prst="line">
              <a:avLst/>
            </a:prstGeom>
            <a:grpFill/>
            <a:ln w="38100">
              <a:solidFill>
                <a:schemeClr val="tx2"/>
              </a:solidFill>
              <a:round/>
              <a:headEnd/>
              <a:tailEnd type="triangle" w="med" len="med"/>
            </a:ln>
            <a:extLst/>
          </p:spPr>
          <p:txBody>
            <a:bodyPr/>
            <a:lstStyle/>
            <a:p>
              <a:endParaRPr lang="ru-RU"/>
            </a:p>
          </p:txBody>
        </p:sp>
        <p:sp>
          <p:nvSpPr>
            <p:cNvPr id="18" name="Line 17"/>
            <p:cNvSpPr>
              <a:spLocks noChangeShapeType="1"/>
            </p:cNvSpPr>
            <p:nvPr/>
          </p:nvSpPr>
          <p:spPr bwMode="auto">
            <a:xfrm>
              <a:off x="950" y="2299"/>
              <a:ext cx="0" cy="239"/>
            </a:xfrm>
            <a:prstGeom prst="line">
              <a:avLst/>
            </a:prstGeom>
            <a:grpFill/>
            <a:ln w="38100">
              <a:solidFill>
                <a:schemeClr val="tx2"/>
              </a:solidFill>
              <a:round/>
              <a:headEnd/>
              <a:tailEnd type="triangle" w="med" len="med"/>
            </a:ln>
            <a:extLst/>
          </p:spPr>
          <p:txBody>
            <a:bodyPr/>
            <a:lstStyle/>
            <a:p>
              <a:endParaRPr lang="ru-RU"/>
            </a:p>
          </p:txBody>
        </p:sp>
        <p:sp>
          <p:nvSpPr>
            <p:cNvPr id="19" name="Line 18"/>
            <p:cNvSpPr>
              <a:spLocks noChangeShapeType="1"/>
            </p:cNvSpPr>
            <p:nvPr/>
          </p:nvSpPr>
          <p:spPr bwMode="auto">
            <a:xfrm>
              <a:off x="950" y="3015"/>
              <a:ext cx="0" cy="239"/>
            </a:xfrm>
            <a:prstGeom prst="line">
              <a:avLst/>
            </a:prstGeom>
            <a:grpFill/>
            <a:ln w="38100">
              <a:solidFill>
                <a:schemeClr val="tx2"/>
              </a:solidFill>
              <a:round/>
              <a:headEnd/>
              <a:tailEnd type="triangle" w="med" len="med"/>
            </a:ln>
            <a:extLst/>
          </p:spPr>
          <p:txBody>
            <a:bodyPr/>
            <a:lstStyle/>
            <a:p>
              <a:endParaRPr lang="ru-RU"/>
            </a:p>
          </p:txBody>
        </p:sp>
        <p:sp>
          <p:nvSpPr>
            <p:cNvPr id="20" name="Line 19"/>
            <p:cNvSpPr>
              <a:spLocks noChangeShapeType="1"/>
            </p:cNvSpPr>
            <p:nvPr/>
          </p:nvSpPr>
          <p:spPr bwMode="auto">
            <a:xfrm>
              <a:off x="1690" y="3492"/>
              <a:ext cx="369" cy="0"/>
            </a:xfrm>
            <a:prstGeom prst="line">
              <a:avLst/>
            </a:prstGeom>
            <a:grpFill/>
            <a:ln w="38100">
              <a:solidFill>
                <a:schemeClr val="tx2"/>
              </a:solidFill>
              <a:round/>
              <a:headEnd/>
              <a:tailEnd type="triangle" w="med" len="med"/>
            </a:ln>
            <a:extLst/>
          </p:spPr>
          <p:txBody>
            <a:bodyPr/>
            <a:lstStyle/>
            <a:p>
              <a:endParaRPr lang="ru-RU"/>
            </a:p>
          </p:txBody>
        </p:sp>
        <p:sp>
          <p:nvSpPr>
            <p:cNvPr id="21" name="Line 20"/>
            <p:cNvSpPr>
              <a:spLocks noChangeShapeType="1"/>
            </p:cNvSpPr>
            <p:nvPr/>
          </p:nvSpPr>
          <p:spPr bwMode="auto">
            <a:xfrm>
              <a:off x="3538" y="3492"/>
              <a:ext cx="370" cy="0"/>
            </a:xfrm>
            <a:prstGeom prst="line">
              <a:avLst/>
            </a:prstGeom>
            <a:grpFill/>
            <a:ln w="38100">
              <a:solidFill>
                <a:schemeClr val="tx2"/>
              </a:solidFill>
              <a:round/>
              <a:headEnd/>
              <a:tailEnd type="triangle" w="med" len="med"/>
            </a:ln>
            <a:extLst/>
          </p:spPr>
          <p:txBody>
            <a:bodyPr/>
            <a:lstStyle/>
            <a:p>
              <a:endParaRPr lang="ru-RU"/>
            </a:p>
          </p:txBody>
        </p:sp>
        <p:sp>
          <p:nvSpPr>
            <p:cNvPr id="22" name="Line 21"/>
            <p:cNvSpPr>
              <a:spLocks noChangeShapeType="1"/>
            </p:cNvSpPr>
            <p:nvPr/>
          </p:nvSpPr>
          <p:spPr bwMode="auto">
            <a:xfrm flipV="1">
              <a:off x="4555" y="3015"/>
              <a:ext cx="0" cy="239"/>
            </a:xfrm>
            <a:prstGeom prst="line">
              <a:avLst/>
            </a:prstGeom>
            <a:grpFill/>
            <a:ln w="38100">
              <a:solidFill>
                <a:schemeClr val="tx2"/>
              </a:solidFill>
              <a:round/>
              <a:headEnd/>
              <a:tailEnd type="triangle" w="med" len="med"/>
            </a:ln>
            <a:extLst/>
          </p:spPr>
          <p:txBody>
            <a:bodyPr/>
            <a:lstStyle/>
            <a:p>
              <a:endParaRPr lang="ru-RU"/>
            </a:p>
          </p:txBody>
        </p:sp>
        <p:sp>
          <p:nvSpPr>
            <p:cNvPr id="23" name="Line 22"/>
            <p:cNvSpPr>
              <a:spLocks noChangeShapeType="1"/>
            </p:cNvSpPr>
            <p:nvPr/>
          </p:nvSpPr>
          <p:spPr bwMode="auto">
            <a:xfrm flipV="1">
              <a:off x="4555" y="2299"/>
              <a:ext cx="0" cy="239"/>
            </a:xfrm>
            <a:prstGeom prst="line">
              <a:avLst/>
            </a:prstGeom>
            <a:grpFill/>
            <a:ln w="38100">
              <a:solidFill>
                <a:schemeClr val="tx2"/>
              </a:solidFill>
              <a:round/>
              <a:headEnd/>
              <a:tailEnd type="triangle" w="med" len="med"/>
            </a:ln>
            <a:extLst/>
          </p:spPr>
          <p:txBody>
            <a:bodyPr/>
            <a:lstStyle/>
            <a:p>
              <a:endParaRPr lang="ru-RU"/>
            </a:p>
          </p:txBody>
        </p:sp>
        <p:sp>
          <p:nvSpPr>
            <p:cNvPr id="24" name="Line 23"/>
            <p:cNvSpPr>
              <a:spLocks noChangeShapeType="1"/>
            </p:cNvSpPr>
            <p:nvPr/>
          </p:nvSpPr>
          <p:spPr bwMode="auto">
            <a:xfrm flipV="1">
              <a:off x="4555" y="1583"/>
              <a:ext cx="0" cy="239"/>
            </a:xfrm>
            <a:prstGeom prst="line">
              <a:avLst/>
            </a:prstGeom>
            <a:grpFill/>
            <a:ln w="38100">
              <a:solidFill>
                <a:schemeClr val="tx2"/>
              </a:solidFill>
              <a:round/>
              <a:headEnd/>
              <a:tailEnd type="triangle" w="med" len="med"/>
            </a:ln>
            <a:extLst/>
          </p:spPr>
          <p:txBody>
            <a:bodyPr/>
            <a:lstStyle/>
            <a:p>
              <a:endParaRPr lang="ru-RU"/>
            </a:p>
          </p:txBody>
        </p:sp>
        <p:sp>
          <p:nvSpPr>
            <p:cNvPr id="25" name="Line 24"/>
            <p:cNvSpPr>
              <a:spLocks noChangeShapeType="1"/>
            </p:cNvSpPr>
            <p:nvPr/>
          </p:nvSpPr>
          <p:spPr bwMode="auto">
            <a:xfrm flipH="1">
              <a:off x="3723" y="1345"/>
              <a:ext cx="185" cy="0"/>
            </a:xfrm>
            <a:prstGeom prst="line">
              <a:avLst/>
            </a:prstGeom>
            <a:grpFill/>
            <a:ln w="38100">
              <a:solidFill>
                <a:schemeClr val="tx2"/>
              </a:solidFill>
              <a:round/>
              <a:headEnd/>
              <a:tailEnd type="triangle" w="med" len="med"/>
            </a:ln>
            <a:ex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A394B-AE98-41BB-BE7E-C8B52BB61434}" type="slidenum">
              <a:rPr lang="ru-RU" smtClean="0"/>
              <a:pPr/>
              <a:t>18</a:t>
            </a:fld>
            <a:endParaRPr lang="ru-RU"/>
          </a:p>
        </p:txBody>
      </p:sp>
      <p:sp>
        <p:nvSpPr>
          <p:cNvPr id="26" name="Title 1"/>
          <p:cNvSpPr txBox="1">
            <a:spLocks/>
          </p:cNvSpPr>
          <p:nvPr/>
        </p:nvSpPr>
        <p:spPr>
          <a:xfrm>
            <a:off x="107504" y="55563"/>
            <a:ext cx="3970784" cy="1143000"/>
          </a:xfrm>
          <a:prstGeom prst="rect">
            <a:avLst/>
          </a:prstGeom>
        </p:spPr>
        <p:txBody>
          <a:bodyPr>
            <a:normAutofit fontScale="85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smtClean="0">
                <a:solidFill>
                  <a:schemeClr val="tx2"/>
                </a:solidFill>
              </a:rPr>
              <a:t>5. Стадии выполнения стратегии</a:t>
            </a:r>
            <a:endParaRPr lang="ru-RU" sz="32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4420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A394B-AE98-41BB-BE7E-C8B52BB61434}" type="slidenum">
              <a:rPr lang="ru-RU" smtClean="0"/>
              <a:pPr/>
              <a:t>19</a:t>
            </a:fld>
            <a:endParaRPr lang="ru-RU"/>
          </a:p>
        </p:txBody>
      </p:sp>
      <p:sp>
        <p:nvSpPr>
          <p:cNvPr id="3" name="Rectangle 2"/>
          <p:cNvSpPr/>
          <p:nvPr/>
        </p:nvSpPr>
        <p:spPr>
          <a:xfrm>
            <a:off x="5940152" y="116632"/>
            <a:ext cx="2664296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tx2"/>
                </a:solidFill>
              </a:rPr>
              <a:t>Основные этапы </a:t>
            </a:r>
            <a:r>
              <a:rPr lang="ru-RU" b="1" dirty="0">
                <a:solidFill>
                  <a:schemeClr val="tx2"/>
                </a:solidFill>
              </a:rPr>
              <a:t>стратегического управления: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1. Определение сферы деятельности и разработка миссии организации.</a:t>
            </a:r>
            <a:br>
              <a:rPr lang="ru-RU" dirty="0"/>
            </a:br>
            <a:r>
              <a:rPr lang="ru-RU" dirty="0"/>
              <a:t>2. Разработка долговременных и краткосрочных целей деятельности организации.</a:t>
            </a:r>
            <a:br>
              <a:rPr lang="ru-RU" dirty="0"/>
            </a:br>
            <a:r>
              <a:rPr lang="ru-RU" dirty="0"/>
              <a:t>3. Разработка стратегии достижения целей деятельности.</a:t>
            </a:r>
            <a:br>
              <a:rPr lang="ru-RU" dirty="0"/>
            </a:br>
            <a:r>
              <a:rPr lang="ru-RU" dirty="0"/>
              <a:t>4. Реализация стратегии организации.</a:t>
            </a:r>
            <a:br>
              <a:rPr lang="ru-RU" dirty="0"/>
            </a:br>
            <a:r>
              <a:rPr lang="ru-RU" dirty="0"/>
              <a:t>5. Оценка эффективности стратегии по результатам деятельности организации и введение корректирующих воздействий.</a:t>
            </a:r>
          </a:p>
        </p:txBody>
      </p:sp>
      <p:pic>
        <p:nvPicPr>
          <p:cNvPr id="1026" name="Picture 2" descr="http://www.krconsult.org/i/photo/kartinki%20na%20sajte/shema_po_strategi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24744"/>
            <a:ext cx="4762500" cy="3095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7432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07504" y="-171400"/>
            <a:ext cx="8928992" cy="792088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chemeClr val="tx2"/>
                </a:solidFill>
              </a:rPr>
              <a:t>Chapter </a:t>
            </a:r>
            <a:r>
              <a:rPr lang="ru-RU" sz="2800" b="1" dirty="0" smtClean="0">
                <a:solidFill>
                  <a:schemeClr val="tx2"/>
                </a:solidFill>
              </a:rPr>
              <a:t>8</a:t>
            </a:r>
            <a:r>
              <a:rPr lang="en-US" sz="2800" dirty="0"/>
              <a:t>L8. Marketing strategies in crisis management</a:t>
            </a:r>
            <a:endParaRPr lang="ru-RU" sz="2800" b="1" dirty="0">
              <a:solidFill>
                <a:schemeClr val="tx2"/>
              </a:solidFill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648072"/>
            <a:ext cx="8229600" cy="60212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i="1" dirty="0" smtClean="0"/>
              <a:t>Purpose:</a:t>
            </a:r>
            <a:r>
              <a:rPr lang="en-US" dirty="0" smtClean="0"/>
              <a:t> familiarize students with the </a:t>
            </a:r>
          </a:p>
          <a:p>
            <a:pPr marL="0" indent="0">
              <a:buNone/>
            </a:pPr>
            <a:r>
              <a:rPr lang="en-US" dirty="0" smtClean="0"/>
              <a:t>strategies in crisis management</a:t>
            </a:r>
          </a:p>
          <a:p>
            <a:pPr marL="0" indent="0">
              <a:buNone/>
            </a:pPr>
            <a:r>
              <a:rPr lang="en-US" b="1" i="1" dirty="0" smtClean="0"/>
              <a:t>A. Learning </a:t>
            </a:r>
            <a:r>
              <a:rPr lang="en-US" b="1" dirty="0" smtClean="0"/>
              <a:t>Objectives</a:t>
            </a:r>
            <a:r>
              <a:rPr lang="en-US" dirty="0" smtClean="0"/>
              <a:t>: a. Disclose matters: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Strategic segmentation (concept, strategic management and strategic zone of economic </a:t>
            </a:r>
            <a:r>
              <a:rPr lang="en-US" dirty="0" err="1" smtClean="0"/>
              <a:t>centres</a:t>
            </a:r>
            <a:r>
              <a:rPr lang="en-US" dirty="0" smtClean="0"/>
              <a:t>).</a:t>
            </a:r>
            <a:r>
              <a:rPr lang="ru-RU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 main areas of the strategy of the firm's conduct on the market (according to M. Porter).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Types of business strategy. Identification and selection of company strategy</a:t>
            </a:r>
            <a:r>
              <a:rPr lang="ru-RU" dirty="0" smtClean="0"/>
              <a:t>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Progress strategy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en-US" b="1" i="1" dirty="0" smtClean="0"/>
              <a:t>B. To achieve result</a:t>
            </a:r>
            <a:r>
              <a:rPr lang="en-US" dirty="0" smtClean="0"/>
              <a:t>: students will gain knowledge, by definition, the choice of strategy, its implementation phases</a:t>
            </a:r>
            <a:endParaRPr lang="ru-RU" dirty="0"/>
          </a:p>
        </p:txBody>
      </p:sp>
      <p:sp>
        <p:nvSpPr>
          <p:cNvPr id="7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A394B-AE98-41BB-BE7E-C8B52BB61434}" type="slidenum">
              <a:rPr lang="ru-RU" smtClean="0"/>
              <a:pPr/>
              <a:t>2</a:t>
            </a:fld>
            <a:endParaRPr lang="ru-RU"/>
          </a:p>
        </p:txBody>
      </p:sp>
      <p:pic>
        <p:nvPicPr>
          <p:cNvPr id="6" name="Picture 2" descr="&amp;Rcy;&amp;acy;&amp;zcy;&amp;rcy;&amp;acy;&amp;bcy;&amp;ocy;&amp;tcy;&amp;kcy;&amp;acy; &amp;scy;&amp;tcy;&amp;rcy;&amp;acy;&amp;tcy;&amp;iecy;&amp;gcy;&amp;icy;&amp;icy; &amp;rcy;&amp;iecy;&amp;kcy;&amp;lcy;&amp;acy;&amp;mcy;&amp;ncy;&amp;ocy;&amp;jcy; &amp;kcy;&amp;ocy;&amp;mcy;&amp;pcy;&amp;acy;&amp;ncy;&amp;icy;&amp;icy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446813"/>
            <a:ext cx="1949202" cy="15125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78025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21" y="404664"/>
            <a:ext cx="6984851" cy="490066"/>
          </a:xfrm>
        </p:spPr>
        <p:txBody>
          <a:bodyPr>
            <a:normAutofit fontScale="90000"/>
          </a:bodyPr>
          <a:lstStyle/>
          <a:p>
            <a:r>
              <a:rPr lang="ru-RU" sz="3200" b="1" dirty="0">
                <a:solidFill>
                  <a:schemeClr val="tx2"/>
                </a:solidFill>
              </a:rPr>
              <a:t>Оценка выбранной </a:t>
            </a:r>
            <a:r>
              <a:rPr lang="ru-RU" sz="3200" b="1" dirty="0" smtClean="0">
                <a:solidFill>
                  <a:schemeClr val="tx2"/>
                </a:solidFill>
              </a:rPr>
              <a:t>стратегии</a:t>
            </a:r>
            <a:endParaRPr lang="ru-RU" sz="3200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184" y="1268760"/>
            <a:ext cx="6347048" cy="5472608"/>
          </a:xfrm>
        </p:spPr>
        <p:txBody>
          <a:bodyPr>
            <a:normAutofit fontScale="77500" lnSpcReduction="20000"/>
          </a:bodyPr>
          <a:lstStyle/>
          <a:p>
            <a:r>
              <a:rPr lang="ru-RU" i="1" dirty="0" smtClean="0"/>
              <a:t>Приведет </a:t>
            </a:r>
            <a:r>
              <a:rPr lang="ru-RU" i="1" dirty="0"/>
              <a:t>ли выбранная стратегия к достижению фирмой своих </a:t>
            </a:r>
            <a:r>
              <a:rPr lang="ru-RU" i="1" dirty="0" smtClean="0"/>
              <a:t>целей?</a:t>
            </a:r>
          </a:p>
          <a:p>
            <a:r>
              <a:rPr lang="ru-RU" i="1" dirty="0"/>
              <a:t>Соответствие</a:t>
            </a:r>
            <a:r>
              <a:rPr lang="ru-RU" dirty="0"/>
              <a:t> выбранной стратегии </a:t>
            </a:r>
            <a:r>
              <a:rPr lang="ru-RU" i="1" dirty="0"/>
              <a:t>состоянию и требованиям </a:t>
            </a:r>
            <a:r>
              <a:rPr lang="ru-RU" i="1" dirty="0" smtClean="0"/>
              <a:t>окружения</a:t>
            </a:r>
          </a:p>
          <a:p>
            <a:r>
              <a:rPr lang="ru-RU" i="1" dirty="0"/>
              <a:t>Соответствие</a:t>
            </a:r>
            <a:r>
              <a:rPr lang="ru-RU" dirty="0"/>
              <a:t> выбранной стратегии</a:t>
            </a:r>
            <a:r>
              <a:rPr lang="ru-RU" i="1" dirty="0"/>
              <a:t> потенциалу и возможностям </a:t>
            </a:r>
            <a:r>
              <a:rPr lang="ru-RU" i="1" dirty="0" smtClean="0"/>
              <a:t>фирмы</a:t>
            </a:r>
          </a:p>
          <a:p>
            <a:r>
              <a:rPr lang="ru-RU" i="1" dirty="0"/>
              <a:t> Приемлемость риска</a:t>
            </a:r>
            <a:r>
              <a:rPr lang="ru-RU" dirty="0"/>
              <a:t>, заложенного в стратегии. </a:t>
            </a: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Оценка </a:t>
            </a:r>
            <a:r>
              <a:rPr lang="ru-RU" dirty="0"/>
              <a:t>оправданности риска проводится по трем направлениям: </a:t>
            </a:r>
          </a:p>
          <a:p>
            <a:pPr>
              <a:buFont typeface="Wingdings" pitchFamily="2" charset="2"/>
              <a:buChar char="Ø"/>
            </a:pPr>
            <a:r>
              <a:rPr lang="ru-RU" sz="2900" dirty="0" smtClean="0"/>
              <a:t>реалистичны </a:t>
            </a:r>
            <a:r>
              <a:rPr lang="ru-RU" sz="2900" dirty="0"/>
              <a:t>ли предпосылки, заложенные в основу выбора стратегии;</a:t>
            </a:r>
          </a:p>
          <a:p>
            <a:pPr>
              <a:buFont typeface="Wingdings" pitchFamily="2" charset="2"/>
              <a:buChar char="Ø"/>
            </a:pPr>
            <a:r>
              <a:rPr lang="ru-RU" sz="2900" dirty="0" smtClean="0"/>
              <a:t>к </a:t>
            </a:r>
            <a:r>
              <a:rPr lang="ru-RU" sz="2900" dirty="0"/>
              <a:t>каким негативным последствиям для фирмы может привести провал стратегии;</a:t>
            </a:r>
          </a:p>
          <a:p>
            <a:pPr>
              <a:buFont typeface="Wingdings" pitchFamily="2" charset="2"/>
              <a:buChar char="Ø"/>
            </a:pPr>
            <a:r>
              <a:rPr lang="ru-RU" sz="2900" dirty="0" smtClean="0"/>
              <a:t>оправдывает </a:t>
            </a:r>
            <a:r>
              <a:rPr lang="ru-RU" sz="2900" dirty="0"/>
              <a:t>ли возможный положительный результат риск потерь от провала в реализации стратегии.</a:t>
            </a:r>
          </a:p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A394B-AE98-41BB-BE7E-C8B52BB61434}" type="slidenum">
              <a:rPr lang="ru-RU" smtClean="0"/>
              <a:pPr/>
              <a:t>20</a:t>
            </a:fld>
            <a:endParaRPr lang="ru-RU"/>
          </a:p>
        </p:txBody>
      </p:sp>
      <p:sp>
        <p:nvSpPr>
          <p:cNvPr id="6" name="AutoShape 2" descr="data:image/jpeg;base64,/9j/4AAQSkZJRgABAQAAAQABAAD/2wCEAAkGBxQSEhAUEhQUFBUQFBQVEhUPFBUUFRUYFBQYFhQXFRQYHCggGBolHRUVITEhJSkrLi4wFx83ODMsNygtLisBCgoKDg0OGxAQGywlHiQsLCwsLC0sLC0sLCwsLCwsLCwsLCwsLCwtLCwsLCwsLCwsLCwtLCwsLSwsLCwsLCwsLP/AABEIAOEA4QMBEQACEQEDEQH/xAAcAAEAAQUBAQAAAAAAAAAAAAAAAQIEBQYHAwj/xABBEAACAQICBwUECAQEBwAAAAABAgADEQQhBQYSMUFRYQcicYGREzJSoRQjQmKCscHRQ3KS4TNTY/AVJHOisrPx/8QAGwEBAAIDAQEAAAAAAAAAAAAAAAEEAgMFBgf/xAAzEQEAAgECBAMHAwQCAwAAAAAAAQIDBBEFEiExQVFhEyJxgaHR8DKxwRRCkfEz4QYjQ//aAAwDAQACEQMRAD8A7jAQEBAQEBAQEBAQEBAgmBhdMa1YXDG1SoNr4KYLt5ge752mm+elO8uhpeF6nUxvjr0856R9e/yYan2kYYtYpVA+LZU/IG81RrKeUuhb/wAc1MV3i1d/Lr9mz6L0rSxCB6Lh142yIPJlOanxlml63jerjajTZdPfky12n87T4r2ZNBAQEBAQEBAQEBAQEBAi0CYCAgICAgICBF4GG07rLh8LcVHG3a4pobueRIG4dTNWTNSneV7ScO1Gq/469POe3+XOdP68YjEXWn9RTOVqbEuw+8+RHgLeJlHJqbX6R0h63RcDwafa1/ft6x0+Ufdqt89+Z5mV+WfB2JvWsdZez0yu8EX5yNpgi9bR0lc6G0zUwlVatM7iNteDrxU/oeBmzHeaTvCnrdLj1OOcd/lPlPnH51dx0bjVr0qdWmbrUUMp8eHiN3lOtW0WjeHzzNitiyTjv3idl1MmsgICAgICBF4EwEBAQEBAQEBAQEBAQIJgcz1113fbajhX2VTKpUUC7HiqHgBuvvuMutDPqJ35aPWcK4NjikZtTG8z2ifD4+vp/lzyti8ySSzE3JJuSeZJ3ytFJnu7l9VWsctI+y3auTx9JsisQp3zXt3lTMmtfYPSJXuv30O9TvHVTwMiY3TS81neDGLsnI3BzU8wd00zGzo1yRau7q3ZLiC2CZTup1nC+DWc282PrOhpZ9zZ4/jtYjU83nEfZu0suKQEBAQEBAQEBAQEBAQEBAQEBAQEDD620Kz4SuuHNqhQ7IGRYfaVTwJFwD1mvLEzSYhb0OTHjz1tkjeIn/U/J89VKhORytla1rW4WnPisQ9hfLbJ1mVMlgoNYDdn4SUd+ytKl5G7KazD0vJYvR63csfsk28D/wDJjaG7Dbbo7f2b4NaWBpBXSoXLPUNNgwDOb7NxyFh5GXsERFOjyfFclr6mZtEx4Rv5efzbRNznEBAQEBAQEBAQEBAQEBAQEBAQEBAgiByDtV1X9k/0ukPq6rAVgoyRyMn6BrZ9fGVM+Pb3oeh4Xq+evsrd47eseXyc+vK7rrmsvtFDZba2DdRwb9DIlnRbLSA43PTdEF5jtCu8lrEG0bcBv/aRadobMNeazN6Lx1XDsHouyMPhNgejDcw6Ga4tNZ3hdyafHmpyZKxMfnbydV1T11p4m1OranW3AX7tTqhO4/d/OX8Ooi/SekvI8R4Nk0298fvU+sfH09W3Sy4pAQEBAQEBAQEBAQEBAQEBAQEBAQPDG4RKtN6dRQyVFKsDxB3yJjeNpZUvNLRaveHz1rToJ8DiGosbj3qTke+hNgfEWsfDrKF6TWdnrdLqI1GOLx8/ixN5isJ2pAm8kXuF0m65EK6/CwHyIzEjbdlW817MhTCVRele4zam3vDqD9oTXanku4dRFulnnNa26HqDrXVqVFw1UGrkSlTLaUKP4nMbhffmN++XtPntM8s9XleM8LxY6TqMfu+ceE7+Xl8OzoYl15hMBAQEBAQEBAQEBAQEBAQEBAQEBA1vXrVoY7DlVsKtPvUWPxcVPRhl6HhNeSnNC3otTOnybz2nv+ejgNRCpZWBDKSrA7wVNiD1BEovVxMTG8PSkA4KHjmp5Hl4GErdSRkZG6eV6f7zhiqpuQQQSCNxG8SRmMNjlqkK9lqNkrAZOeRHPqJhNN1nFqeTpbs6j2a6CaitWtVUq9WyqrDMIuZPmT6AS1pcU1ibS4HHtdXNeuLHO8R1mfWftH7t3lt58gICAgICAgICAgICAgICAgICAgICByntZ1Wt/wA7SXLdiQo8lq5eh8jKufH/AHQ7fC9X/wDG3y+32cwld22U0Vox8ZVpJSHedgjkC+zzc9LA+nWIrNp2hGTPXFSb28Pq3PtCxeCp0qWDo01qVcOoQVF30QN4LD32JzK7t985uzWrERWIc7huHUZbznyWmKz128/tHq5+MK5BO4DM87Xtu3yvu68Y4323bf2XY5aONRWC2xCmncgEqwG0lid17EfiE2YL7X281Pi2li+mm1e9evy8fu7cBOg8gmAgICAgICAgICAgICAgICAgICAgQWgA0CivRV1ZWAZXBVgcwQRYg+Ud0xMxO8NQwHZngKZ2mR6uZIFZ2KjPIbIsGA3d681RhpC9fiWotG2+3whtVDA06a7NNFRbWtTUKLeU2bKU3tM7zLgen9HNhsTXon7Dtsn4kY3RupIIv1vOfevLaYex0+f22Kt/T6+K0wzgHPc3dbwMwb4naXmpam4IyamwIPIqbg/KYdlzli1dp7T/AC+hdB6RGIoUay7qqBiORt3gfA3HlOrS3NWJeA1OGcOW2OfCV/MmggICAgICAgICAgICAgICAgICBZ18UBkJOwt/pEbIDWhK7weI2geYkC5gIHNu1/RBK0cUg9z6ur4Mb028jcfiHKVtRT+52uEZ9pnFPj1j+fz0cwBlV3t3vWNwrfhbxH9rTC0LWC28bOl9kOldpK2Gb+GRUp/ytk48iAfxS3pb9Jq8/wAf0+1q5o8ek/Lt9P2dGlt50gICAgICAgICAgICAgICAgIFFZrKTyBgaycTeZISMRAqq4rKB7aHxF6gHMH95EpbBICBZaZ0cuIo1qL7qqMt+IJGTDqDY+Ui0bxs2Ysk47xePB87Yqg1J3puLNTYqwtbNTYznTG3R7Gl4vWLR2lVhmvtL8WY8R/a4mNo3huxW2symqelPo2LoVb2XaCVP5HOy1/DJvwyMVuW8Sz1+n9vp7U8dt4+Mfm3zd/U5TqvApgICAgICAgICAgICAgICAgIFNRbgjmCPWBz2vithmU5FSQfI2mSFB0iOcgeFTSoOV4Gd1UqbdW/wqSfPISEtxgIEGBx7tc0N7LEJiFHdxIs/wD1EFr+agf0mVM9dp3eh4Tn5sc4571/af8AtoiPYgjhNDqrmqBe43MLjz4TVMbS6GK3NWJdw1A0t9JwVEse/S+qqdSmQPmuyfMzo4L81IeK4rp/Yam0R2nrHz+07tkm5ziAgICAgICAgICAgICAgICAgavrVqwcRepRIWpbMN7r23XPA9YHNNIUK9JzTqIysOBzy5gjIjwgZHQmgMRXPdWw4sxsFHM8T5QOm6C0WmFp7O1dmsXY2FyOQ4AQMmrg8RAqgIGB120L9LwlWmBdwNulzDpfZt43K+DGYZK81dlrR5/Y5Yt4dp+H51fPYaUHrFxTqgra4uuY8Dv/AN9ZheG/BkiJ2dF1T12w2EoJSWhWyzd7pdmO9iL7uAHICbseopSNtnN1fB9Rq8k5JvHpHXpDftCayYfF39i92X3kYFXHXZO8dRcS1jy1v+mXB1fD9Rpf+WvTzjrH58WXm1SICAgICAgICAgRAmAgWWkcWaezbjf5C8QLqi+0qsNzAEeYvArgIHliK6oLsbQOAdrWuGLGPCI3saKIhplFUs4Iu5JZTubaFt2Q5wOjaBxDtRomquzUampcLlZiouLeMlDJHEBZIqp6VA4j1gZDCaZBNjI2SzCOCARxkDC62awpgqPtGG0zHZpIDbaa18zwUcT+815MkUjda0ektqcnLHSI7y4jpTEjEVDUdKa3JOzSRUXM3Jso7xJ4m5lG1pmXq8WKuOvLX69ZedNVG5U/oX9pi2xaY7LmmyHJlC/eQWt4ruMxmkN9NRevfqla74eorI2y6EMrLu6EcwZhG9Z3hav7PPjmto3rPg7fqzpYYvD0qwyLCzgfZcZOPWdXHfnrEvn2t006bPbH5dvWPBlZsVSAgICAgICAgIGq6V04QzKDbZZh6G0kTo7TbcTcdYF1pPFioq23qSflCGR0LV2qFLooH9OX6SErurVCi7G0DX9JazolwvqZIxTaU9tne8Ico7WNK7GKwai31A9scgc9ru+XcOUSl13D2IBG47pKFlp++wQuRPHlIF1jtUHCK2HqEtsglKxyJtnssBl5/KQlrZx1Sk+xVVqbj7L5G3Mcx1ElDcNWdMhiEY793jCWqdsRb2uF+H2dS3K+0t/laU9R3h3+Dbcl/PeP5aAq3yBAJBsW3XtleV3aW4Wsh7ysw42F/MESN2XJL1OOQcT5AyWC4w2Np1DTWr7RVVrM6qrMEO+y3zsc/M+Exnbfq3Utkis8kdfDfp1d21VTDLh0GEINLgQbkniXvntc7zo4uXl93s8Zrpzzmn+o/V/Hp6eTMTYqECICBMBAQEBAQNN05qdUqVXqUaqrtnaZKgNgx37LDgeVoGLbQONo/wANao/0XW/o+z8ryRNKljH7q4eoDzq2RR4sTn5XjcU6P0xUoFqdQNTdT3kP5i2RHUQh46V1hLXzhLXQKmJcUqSl2bgOA5k8B1kDav8Agn0MU6e0WLJtOeAYk3C9JMDiPaFiPaaSxGdwpp0x0CooPzLesiR3DVmvt4bDN8VKnf8AoElC90jTuIG44Zroh5qD8pCXhpPRlLEJsVUDDhfep5q28GBz/S2h6mAqKykvRY9xz7yngr248jxtJGd1j0R/xPB0yhAq0+9TJ3bVtlkbofzt4TVlpzRsuaHVf0+Tee09JcexeEqUnKVUam671cWP9x1GUozWY6S9TTJXJHNSd4eaNbdl4SGb3XEncbMOTgN+cbQnml6Jhkf3Bsv8O9Wtv2b7j0MwtXyWMWaN9rf5ZfUrTpwuKp/5dZlp1R0Y7Kt4qT6XmWDJNL+ktPFdLXUaefOsTMfzHz/d3KdR4QgICAgICAgICAgIEWgYzTWgaOKA9qveUd11Oy6+DcuhygYOl2eYcG7PXccmcAeqqDA2PRuiqOHXZo01pg79kZn+Y7z5wMBrM31w+6gHzJkwPmbWCptY3ENzxDfJrfpIHedS8sHhQeFJP/ESUM7id0DYNCVNqin3bqfI5fK0hK/gW2kMKtWnURxdXUg/uORG/wAoGuauVWo0yu8EG191+BkzBG2/VzLXqniTiL4t7ki9I0wfZ7F91Pl1G/dfhOdlrfm957DQ5NLOHbDHx89/X+PDya3XV02TfaVhcEj1HiJhus8u/ZVQxF8uMbomNlyj2sRkRuhD0ooauJoogu1WrSsBzZhfyGZ8BIrXe2zZlzRGGbT4RP7Po0TqPCJgICAgICAgICAgICAgICBpOtNW1dv5V/KTCHBtYNAudI1EUHZrN7RWtkFb3jfmCSPTnIS6/oqsERFG5QAPACShlPpNxJGf1Xq3WoORB9R/aYpZ2BitOYwKuxe20CWPJePrA1jSVStSeltKFpVB3M+9ccHHA2ztJ3Q8dOYJcXQamcm96k3wuN3kdx6GYZKc8bLWk1M4MkW8PH4OWl2TbpsBkxDK43MpseoOXCc+Y8Jetpftavi8QBfIAeF/1kRDK1plWD49AMyeQA4mTsx3iOsutdnWpv0cfScQPr6i9xT/AAUI3H7548t3OW8WLl6z3ed4hrvbf+un6Y+s/Zvk3uWmAgICAgICAgICAgICAgIGh69rs11PxIPkSD+kkaq1SEPWnVgX2HqwNo1Rq/WOOaX/AKSP3iUtrkCyr6LpvUWqwJZbWuTs5G4JXcSIHhrFgPbUHUC7L36f8y7h5i484HPKelRYZyUNN1vq7Vb2iH3rK4t9pQM/MW9JRzzHP0ep4ZW39PHN8vguNG6MoNgmxFWrVFX2ppU6dPY2WOyGBO0pNgLk+A5zGIry7z3bb3y+3jHWI5dt5mf9/wCGKGAzBNQ5brLb0zmuZldrFYe30cKCWqtYZm+1+8w2mW6MtK+Deuy/VhqpXGVgwpg3wyMc3sbe1YcvhHnylrBgj9UuDxXik2icOPpHj9vu6qJcedTAQEBAQEBAQEBAQEBAQNU7QMJtUkqD+GxB8Ht+oHrA5tiGI3SRmNWMC1dWY5BW2fHIHL1hDaV0CFW95I9NWaJGINtyo1z4kAD8/SRKW3yAgIHAtZw1LF4pASLVXP8AUdr9ZSvktWZru9LptHp8uOuSa9dvl5dmFxYvTboyn1uD+Yml1IVYSnsqAfGCZXAMIZ3UfVg6Qq7dQEYWgw2v9dx9gc1HH08N+LHv1lyuIa32ccte8/T1+ztyIAAAAABYACwAG4AS484qgICAgICAgICAgICAgICBa6Twgq0qtP41IHQ2yPraBxjF3UspyKkgjqN8kb5qlh9jD0vvDbP4s/ytCGV0nW2UPhJEaJ+pp3I79TvMT/2jyH6zFlEMngdIioxXiBfxgmF9CCBxTtRobGkHPCrSp1PPvIf/AF/OUs0e+9Nwu3Np49JmP2n+Wqq+/r+hv+k0ujuqUyRVVw5dGsfdzYcSvEg8uciZ2ZVrFp2ltnZrrN9FqDD1D9TWYBeVNzkD0VrgHlkeczwZuWdp7SqcV4d7XH7THHvV+sfePD/TsgM6DyKYCAgICAgICAgICAgICAgIHNe0jV91LYmkpZWzrBcypt79uR49YGa0biAFQDcFUDyAmSFGncVZb8pCWHqawkjMyE7sjqhii+J/A36QN6hBA5X2y4a1TCVOBWpTJ8CGX82lXUR1iXc4Pf3bV+E/n0c6Bld2ke2AYLfMi8bI5o32XFGsVII3iGW71xVEZMvuPw+E8V+eXSarRsv4cnNHq6l2ba0e2QYeq31tJe4TvqIOvxLcDqM+cu6bLzRyz3eW4zw/2VvbY492e/pP2n929CWnCTAQEBAQEBAQEBAQEBAQECDA51ppjQxFRNwvtLwGy2Yt03jykoemGVMSVp1L7LkA7JsemfjaBoGMwz06jKWPdYgg9DaQlvnZql6rt8NOx/ER+xgdEgLwNF7X8PtYJH/yqyH+sFf1E0Z4910+FW2zbecT93HgZUeiWVcBajHM2a+/MjleN0RDY9YNFNhK70Wzt3kYi20je43yIPUGZXryzs1afPGbHF4+fxW+FrAXVvdfJunJh1H7zCY3WaXms7w9KdR6FVWRtl6ZDIy+oI5gj85qiZrPR0LVpmpNbRvE93cdVdPpjaC1FsGHdqpf3Gtn5HeJ1MWSL13eD12jtpcvJPbwnzhmZsUyAgICAgICAgICBF4C8BeBF4C8DVNfdHbdNay+9RybqjH9CfmYGqaKrFWU9RJQ2XSmqVHGkVldqTv/AImxYqxGROydx8JCWa1f0NTwlMpTJJY3dn95juG7cBygZIvAoapAxGseAGKoPRcnZfZOWRBVgykHxAmNqxaNpbcOW2K8Xr3c1xnZ5WW/s6qEcA6kfMXmmdPHm6VeL3/urD11f1YqYeuK9WnTqMoGwCSVVgANu1szllfdMqYYrO8tep4lbLTkrG0eLK68g4ukp9kwrUT3CBcFT76n8x1HWTlpzR07tWg1XsL7W/TPf7uc1CVNmBU9QRKs47R4O/XV4LdrQusNVFVdi4LL/h5jMcU/UTVeq/p80RO3g3fsowVT2r1g+zSAKMv+YeGXALffzy5zdpaW35vBzeP6jFyRhmN79/hH/fl83VAZeeVTeBMCLwJgICAgIEQECLwIvAgmBBMCgtAs9JLtU3X4xs+sDD4bV9RMkLtfqjsg75EpXC1GkD1VjArgTswKTSgUnDjlAg4QcoFL6ORveUHxAMCzrar4V/eoUz+ED8oI6dmQwWjqdIWpoqj7sdkzaZneZXqwhWDAqgLwJgRAmBBgIEQIgQYEGBSTAoZ4Hk1WB4pVBO/dJhD3ZgBJGv6RxV6iAbyygesiUs0tpA9FECsLAqCwKtmA2YE7MCdmBIECoLAkLAnZgLQJgTAiAgICBECIEQKTAoYQPJ1gWmIUwNK0rpl8PUN77LG4PK/AyRbPrrtCy5npn+UbjIaAoValQValwPsg8L8ZA3GjTMC5VYHoBAqAgTaBNoE2gICBMCYCBN4CBMBAiAgIEQIgLQItAi0CCsCDTgeFbAo3vKD4i8Dxp6HoqbrTQHmFEC6TDgbhArCQKtmAtAm0CbQEBAQFoEwECbQEBAmAgRAQEBAiAgDAiAgRAQEBAmAgICAgICBIgICBMBAQED//2Q=="/>
          <p:cNvSpPr>
            <a:spLocks noChangeAspect="1" noChangeArrowheads="1"/>
          </p:cNvSpPr>
          <p:nvPr/>
        </p:nvSpPr>
        <p:spPr bwMode="auto">
          <a:xfrm>
            <a:off x="155575" y="-1371600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9220" name="Picture 4" descr="http://konspekts.ru/wp-content/uploads/2010/07/ris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3396" y="836712"/>
            <a:ext cx="2520280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4250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A394B-AE98-41BB-BE7E-C8B52BB61434}" type="slidenum">
              <a:rPr lang="ru-RU" smtClean="0"/>
              <a:pPr/>
              <a:t>21</a:t>
            </a:fld>
            <a:endParaRPr lang="ru-RU"/>
          </a:p>
        </p:txBody>
      </p:sp>
      <p:sp>
        <p:nvSpPr>
          <p:cNvPr id="3" name="Rectangle 2"/>
          <p:cNvSpPr/>
          <p:nvPr/>
        </p:nvSpPr>
        <p:spPr>
          <a:xfrm>
            <a:off x="107504" y="620688"/>
            <a:ext cx="698477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dirty="0"/>
              <a:t>Коттер и </a:t>
            </a:r>
            <a:r>
              <a:rPr lang="ru-RU" dirty="0" smtClean="0"/>
              <a:t>Шлезингер определили </a:t>
            </a:r>
            <a:r>
              <a:rPr lang="ru-RU" dirty="0"/>
              <a:t>четыре </a:t>
            </a:r>
            <a:r>
              <a:rPr lang="ru-RU" b="1" dirty="0"/>
              <a:t>основные причины</a:t>
            </a:r>
            <a:r>
              <a:rPr lang="ru-RU" dirty="0"/>
              <a:t> того, почему люди могут </a:t>
            </a:r>
            <a:r>
              <a:rPr lang="ru-RU" b="1" dirty="0"/>
              <a:t>сопротивляться изменениям</a:t>
            </a:r>
            <a:r>
              <a:rPr lang="ru-RU" dirty="0"/>
              <a:t>. К ним относятся: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ru-RU" dirty="0"/>
              <a:t>узкособственнический интерес;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ru-RU" dirty="0"/>
              <a:t>непонимание и недостаток доверия;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ru-RU" dirty="0"/>
              <a:t>различия в оценке ситуации;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ru-RU" dirty="0"/>
              <a:t>низкий уровень готовности к изменениям.</a:t>
            </a:r>
          </a:p>
          <a:p>
            <a:pPr lvl="0"/>
            <a:r>
              <a:rPr lang="ru-RU" dirty="0" smtClean="0"/>
              <a:t>Другие причины </a:t>
            </a:r>
            <a:r>
              <a:rPr lang="ru-RU" dirty="0"/>
              <a:t>сопротивления </a:t>
            </a:r>
            <a:r>
              <a:rPr lang="ru-RU" dirty="0" smtClean="0"/>
              <a:t>изменениям: </a:t>
            </a:r>
            <a:endParaRPr lang="ru-RU" dirty="0"/>
          </a:p>
          <a:p>
            <a:pPr marL="742950" lvl="1" indent="-285750">
              <a:buFont typeface="Arial" pitchFamily="34" charset="0"/>
              <a:buChar char="•"/>
            </a:pPr>
            <a:r>
              <a:rPr lang="ru-RU" dirty="0"/>
              <a:t>влияние коллег;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ru-RU" dirty="0"/>
              <a:t>усталость от изменений;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ru-RU" dirty="0"/>
              <a:t>предыдущий неудачный опыт изменений.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44624"/>
            <a:ext cx="8229600" cy="490066"/>
          </a:xfrm>
          <a:prstGeom prst="rect">
            <a:avLst/>
          </a:prstGeom>
        </p:spPr>
        <p:txBody>
          <a:bodyPr>
            <a:normAutofit fontScale="90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dirty="0" smtClean="0">
                <a:solidFill>
                  <a:schemeClr val="tx2"/>
                </a:solidFill>
              </a:rPr>
              <a:t>Преодоление сопротивлений к изменениям</a:t>
            </a:r>
            <a:endParaRPr lang="ru-RU" sz="3200" dirty="0">
              <a:solidFill>
                <a:schemeClr val="tx2"/>
              </a:solidFill>
            </a:endParaRPr>
          </a:p>
        </p:txBody>
      </p:sp>
      <p:pic>
        <p:nvPicPr>
          <p:cNvPr id="8194" name="Picture 2" descr="image171_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4117707"/>
            <a:ext cx="6699622" cy="21916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7092279" y="1300652"/>
            <a:ext cx="1920181" cy="2585323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ru-RU" b="1" dirty="0"/>
              <a:t>Отношение к изменениям</a:t>
            </a:r>
            <a:r>
              <a:rPr lang="ru-RU" dirty="0"/>
              <a:t> – как правило, комбинация состояний двух факторов:</a:t>
            </a:r>
            <a:br>
              <a:rPr lang="ru-RU" dirty="0"/>
            </a:br>
            <a:r>
              <a:rPr lang="ru-RU" dirty="0"/>
              <a:t>          Принятие или непринятие изменения</a:t>
            </a:r>
          </a:p>
        </p:txBody>
      </p:sp>
    </p:spTree>
    <p:extLst>
      <p:ext uri="{BB962C8B-B14F-4D97-AF65-F5344CB8AC3E}">
        <p14:creationId xmlns:p14="http://schemas.microsoft.com/office/powerpoint/2010/main" val="3106262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A394B-AE98-41BB-BE7E-C8B52BB61434}" type="slidenum">
              <a:rPr lang="ru-RU" smtClean="0"/>
              <a:pPr/>
              <a:t>22</a:t>
            </a:fld>
            <a:endParaRPr lang="ru-RU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086371" y="-243408"/>
            <a:ext cx="7158037" cy="1008112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dirty="0" smtClean="0">
                <a:solidFill>
                  <a:schemeClr val="accent1"/>
                </a:solidFill>
              </a:rPr>
              <a:t>Способы преодоления сопротивления</a:t>
            </a:r>
            <a:r>
              <a:rPr lang="ru-RU" dirty="0" smtClean="0"/>
              <a:t> 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35496" y="764704"/>
            <a:ext cx="4774803" cy="54006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ru-RU" sz="2400" dirty="0" smtClean="0"/>
              <a:t>обучение;</a:t>
            </a:r>
          </a:p>
          <a:p>
            <a:pPr>
              <a:lnSpc>
                <a:spcPct val="90000"/>
              </a:lnSpc>
            </a:pPr>
            <a:r>
              <a:rPr lang="ru-RU" sz="2400" dirty="0" smtClean="0"/>
              <a:t>пропаганда нового, информирование по важнейшим аспектам изменений;</a:t>
            </a:r>
          </a:p>
          <a:p>
            <a:pPr>
              <a:lnSpc>
                <a:spcPct val="90000"/>
              </a:lnSpc>
            </a:pPr>
            <a:r>
              <a:rPr lang="ru-RU" sz="2400" dirty="0" smtClean="0"/>
              <a:t>участие в процессе подготовки изменений;</a:t>
            </a:r>
          </a:p>
          <a:p>
            <a:pPr>
              <a:lnSpc>
                <a:spcPct val="90000"/>
              </a:lnSpc>
            </a:pPr>
            <a:r>
              <a:rPr lang="ru-RU" sz="2400" dirty="0" smtClean="0"/>
              <a:t>усиление мотивации к изменениям;</a:t>
            </a:r>
          </a:p>
          <a:p>
            <a:pPr>
              <a:lnSpc>
                <a:spcPct val="90000"/>
              </a:lnSpc>
            </a:pPr>
            <a:r>
              <a:rPr lang="ru-RU" sz="2400" dirty="0" smtClean="0"/>
              <a:t>помощь и поддержка;</a:t>
            </a:r>
          </a:p>
          <a:p>
            <a:pPr>
              <a:lnSpc>
                <a:spcPct val="90000"/>
              </a:lnSpc>
            </a:pPr>
            <a:r>
              <a:rPr lang="ru-RU" sz="2400" dirty="0" smtClean="0"/>
              <a:t>переговоры;</a:t>
            </a:r>
          </a:p>
          <a:p>
            <a:pPr>
              <a:lnSpc>
                <a:spcPct val="90000"/>
              </a:lnSpc>
            </a:pPr>
            <a:r>
              <a:rPr lang="ru-RU" sz="2400" dirty="0" smtClean="0"/>
              <a:t>привлечение к процессу принятия решений;</a:t>
            </a:r>
          </a:p>
          <a:p>
            <a:pPr>
              <a:lnSpc>
                <a:spcPct val="90000"/>
              </a:lnSpc>
            </a:pPr>
            <a:r>
              <a:rPr lang="ru-RU" sz="2400" dirty="0" smtClean="0"/>
              <a:t>принуждение.</a:t>
            </a:r>
          </a:p>
        </p:txBody>
      </p:sp>
      <p:pic>
        <p:nvPicPr>
          <p:cNvPr id="6" name="Picture 6" descr="http://sosnovskij.ru/wp-content/uploads/2013/04/analiz-sajtov-konkurentov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9" y="3183650"/>
            <a:ext cx="4618484" cy="29096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9771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562074"/>
          </a:xfrm>
        </p:spPr>
        <p:txBody>
          <a:bodyPr>
            <a:normAutofit/>
          </a:bodyPr>
          <a:lstStyle/>
          <a:p>
            <a:r>
              <a:rPr lang="ru-RU" sz="2500" dirty="0"/>
              <a:t>Объекты и средства маркетинга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43268-6192-4747-A09D-E0FFF4CB29E7}" type="slidenum">
              <a:rPr lang="ru-RU" smtClean="0"/>
              <a:pPr/>
              <a:t>23</a:t>
            </a:fld>
            <a:endParaRPr lang="ru-RU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6313" y="498301"/>
            <a:ext cx="7191375" cy="631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3565530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99392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ru-RU" sz="3200" dirty="0" smtClean="0"/>
              <a:t>Базовые принципы маркетинга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904656"/>
          </a:xfrm>
        </p:spPr>
        <p:txBody>
          <a:bodyPr>
            <a:normAutofit lnSpcReduction="10000"/>
          </a:bodyPr>
          <a:lstStyle/>
          <a:p>
            <a:r>
              <a:rPr lang="ru-RU" dirty="0"/>
              <a:t>1. Учет потребностей, состояния и динамики спроса и </a:t>
            </a:r>
            <a:r>
              <a:rPr lang="ru-RU" dirty="0" smtClean="0"/>
              <a:t>конъюнктуры </a:t>
            </a:r>
            <a:r>
              <a:rPr lang="ru-RU" dirty="0"/>
              <a:t>рынка при принятии хозяйственных решений, </a:t>
            </a:r>
            <a:r>
              <a:rPr lang="ru-RU" dirty="0" smtClean="0"/>
              <a:t>ориентированных на </a:t>
            </a:r>
            <a:r>
              <a:rPr lang="ru-RU" dirty="0"/>
              <a:t>достижение лучших конечных финансовых результатов.</a:t>
            </a:r>
          </a:p>
          <a:p>
            <a:r>
              <a:rPr lang="ru-RU" dirty="0"/>
              <a:t>2. Создание условий для максимального приспособления </a:t>
            </a:r>
            <a:r>
              <a:rPr lang="ru-RU" dirty="0" smtClean="0"/>
              <a:t>производства </a:t>
            </a:r>
            <a:r>
              <a:rPr lang="ru-RU" dirty="0"/>
              <a:t>к требованиям рынка, структуре спроса исходя не из </a:t>
            </a:r>
            <a:r>
              <a:rPr lang="ru-RU" dirty="0" smtClean="0"/>
              <a:t>сиюминутных </a:t>
            </a:r>
            <a:r>
              <a:rPr lang="ru-RU" dirty="0"/>
              <a:t>выгод, а из долгосрочной перспективы, что предполагает </a:t>
            </a:r>
            <a:r>
              <a:rPr lang="ru-RU" dirty="0" smtClean="0"/>
              <a:t>выявление </a:t>
            </a:r>
            <a:r>
              <a:rPr lang="ru-RU" dirty="0"/>
              <a:t>неудовлетворенных запросов покупателей, анализ факторов, </a:t>
            </a:r>
            <a:r>
              <a:rPr lang="ru-RU" dirty="0" smtClean="0"/>
              <a:t>влияющих </a:t>
            </a:r>
            <a:r>
              <a:rPr lang="ru-RU" dirty="0"/>
              <a:t>на разработку, производство и сбыт того, в чем покупатель </a:t>
            </a:r>
            <a:r>
              <a:rPr lang="ru-RU" dirty="0" smtClean="0"/>
              <a:t>заинтересован</a:t>
            </a:r>
            <a:r>
              <a:rPr lang="ru-RU" dirty="0"/>
              <a:t>.</a:t>
            </a:r>
          </a:p>
          <a:p>
            <a:r>
              <a:rPr lang="ru-RU" dirty="0"/>
              <a:t>3. Воздействие на рынок, покупателя с помощью всех доступных </a:t>
            </a:r>
            <a:r>
              <a:rPr lang="ru-RU" dirty="0" smtClean="0"/>
              <a:t>в цивилизованном </a:t>
            </a:r>
            <a:r>
              <a:rPr lang="ru-RU" dirty="0"/>
              <a:t>обществе средств (например, через рекламную </a:t>
            </a:r>
            <a:r>
              <a:rPr lang="ru-RU" dirty="0" smtClean="0"/>
              <a:t>деятельность</a:t>
            </a:r>
            <a:r>
              <a:rPr lang="ru-RU" dirty="0"/>
              <a:t>).</a:t>
            </a:r>
          </a:p>
          <a:p>
            <a:r>
              <a:rPr lang="ru-RU" dirty="0"/>
              <a:t>4. Внимательное отношение к прогнозным исследованиям </a:t>
            </a:r>
            <a:r>
              <a:rPr lang="ru-RU" dirty="0" smtClean="0"/>
              <a:t>рынка для </a:t>
            </a:r>
            <a:r>
              <a:rPr lang="ru-RU" dirty="0"/>
              <a:t>определения направленности в деятельности организации, а </a:t>
            </a:r>
            <a:r>
              <a:rPr lang="ru-RU" dirty="0" smtClean="0"/>
              <a:t>затем </a:t>
            </a:r>
            <a:r>
              <a:rPr lang="ru-RU" dirty="0"/>
              <a:t>— к разработке на их основе товаров (продукции, услуг), в </a:t>
            </a:r>
            <a:r>
              <a:rPr lang="ru-RU" dirty="0" smtClean="0"/>
              <a:t>наибольшей </a:t>
            </a:r>
            <a:r>
              <a:rPr lang="ru-RU" dirty="0"/>
              <a:t>степени удовлетворяющих потребности покупателей.</a:t>
            </a:r>
          </a:p>
          <a:p>
            <a:r>
              <a:rPr lang="ru-RU" dirty="0"/>
              <a:t>5. Нацеленность на явно выраженный коммерческий результат, </a:t>
            </a:r>
            <a:r>
              <a:rPr lang="ru-RU" dirty="0" smtClean="0"/>
              <a:t>что для </a:t>
            </a:r>
            <a:r>
              <a:rPr lang="ru-RU" dirty="0"/>
              <a:t>организации сводится к овладению планируемой долей рынка </a:t>
            </a:r>
            <a:r>
              <a:rPr lang="ru-RU" dirty="0" smtClean="0"/>
              <a:t>соответственно </a:t>
            </a:r>
            <a:r>
              <a:rPr lang="ru-RU" dirty="0"/>
              <a:t>ее долгосрочным целям, а это в свою очередь приводит </a:t>
            </a:r>
            <a:r>
              <a:rPr lang="ru-RU" dirty="0" smtClean="0"/>
              <a:t>к устойчивому </a:t>
            </a:r>
            <a:r>
              <a:rPr lang="ru-RU" dirty="0"/>
              <a:t>достаточному размеру прибыли.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43268-6192-4747-A09D-E0FFF4CB29E7}" type="slidenum">
              <a:rPr lang="ru-RU" smtClean="0"/>
              <a:pPr/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079159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Цель маркетинга </a:t>
            </a:r>
            <a:r>
              <a:rPr lang="ru-RU" sz="3200" b="1" dirty="0"/>
              <a:t>кризисных ситуациях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обеспечение </a:t>
            </a:r>
            <a:r>
              <a:rPr lang="ru-RU" dirty="0" smtClean="0"/>
              <a:t>условий получения </a:t>
            </a:r>
            <a:r>
              <a:rPr lang="ru-RU" dirty="0"/>
              <a:t>необходимых денежных средств </a:t>
            </a:r>
            <a:r>
              <a:rPr lang="ru-RU" dirty="0" smtClean="0"/>
              <a:t>(достаточной </a:t>
            </a:r>
            <a:r>
              <a:rPr lang="ru-RU" dirty="0"/>
              <a:t>прибыли</a:t>
            </a:r>
            <a:r>
              <a:rPr lang="ru-RU" dirty="0" smtClean="0"/>
              <a:t>) организации </a:t>
            </a:r>
            <a:r>
              <a:rPr lang="ru-RU" dirty="0"/>
              <a:t>от увеличения объема сбыта производимой ею </a:t>
            </a:r>
            <a:r>
              <a:rPr lang="ru-RU" dirty="0" smtClean="0"/>
              <a:t>продукции</a:t>
            </a:r>
            <a:r>
              <a:rPr lang="ru-RU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43268-6192-4747-A09D-E0FFF4CB29E7}" type="slidenum">
              <a:rPr lang="ru-RU" smtClean="0"/>
              <a:pPr/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240003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99392"/>
            <a:ext cx="8229600" cy="63408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Задачи маркетинга в условиях АКМ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fontScale="92500"/>
          </a:bodyPr>
          <a:lstStyle/>
          <a:p>
            <a:r>
              <a:rPr lang="ru-RU" dirty="0"/>
              <a:t> </a:t>
            </a:r>
            <a:r>
              <a:rPr lang="ru-RU" dirty="0" smtClean="0"/>
              <a:t>анализировать </a:t>
            </a:r>
            <a:r>
              <a:rPr lang="ru-RU" dirty="0"/>
              <a:t>состояние рынка, деятельность конкурентов, </a:t>
            </a:r>
            <a:r>
              <a:rPr lang="ru-RU" dirty="0" smtClean="0"/>
              <a:t>их сильные </a:t>
            </a:r>
            <a:r>
              <a:rPr lang="ru-RU" dirty="0"/>
              <a:t>и слабые стороны;</a:t>
            </a:r>
          </a:p>
          <a:p>
            <a:r>
              <a:rPr lang="ru-RU" dirty="0"/>
              <a:t> </a:t>
            </a:r>
            <a:r>
              <a:rPr lang="ru-RU" dirty="0" smtClean="0"/>
              <a:t>организовать </a:t>
            </a:r>
            <a:r>
              <a:rPr lang="ru-RU" dirty="0"/>
              <a:t>покупки </a:t>
            </a:r>
            <a:r>
              <a:rPr lang="ru-RU" dirty="0" smtClean="0"/>
              <a:t>материально-технических </a:t>
            </a:r>
            <a:r>
              <a:rPr lang="ru-RU" dirty="0"/>
              <a:t>ресурсов, </a:t>
            </a:r>
            <a:r>
              <a:rPr lang="ru-RU" dirty="0" smtClean="0"/>
              <a:t>необходимых </a:t>
            </a:r>
            <a:r>
              <a:rPr lang="ru-RU" dirty="0"/>
              <a:t>для производства продукции с меньшими затратами;</a:t>
            </a:r>
          </a:p>
          <a:p>
            <a:r>
              <a:rPr lang="ru-RU" dirty="0"/>
              <a:t> </a:t>
            </a:r>
            <a:r>
              <a:rPr lang="ru-RU" dirty="0" smtClean="0"/>
              <a:t>организовать </a:t>
            </a:r>
            <a:r>
              <a:rPr lang="ru-RU" dirty="0"/>
              <a:t>продажи продукции организации, решая при </a:t>
            </a:r>
            <a:r>
              <a:rPr lang="ru-RU" dirty="0" smtClean="0"/>
              <a:t>этом задачу </a:t>
            </a:r>
            <a:r>
              <a:rPr lang="ru-RU" dirty="0"/>
              <a:t>увеличения объема продаж и повышения </a:t>
            </a:r>
            <a:r>
              <a:rPr lang="ru-RU" dirty="0" smtClean="0"/>
              <a:t>рентабельности </a:t>
            </a:r>
            <a:r>
              <a:rPr lang="ru-RU" dirty="0"/>
              <a:t>продаж продукции;</a:t>
            </a:r>
          </a:p>
          <a:p>
            <a:r>
              <a:rPr lang="ru-RU" dirty="0"/>
              <a:t> </a:t>
            </a:r>
            <a:r>
              <a:rPr lang="ru-RU" dirty="0" smtClean="0"/>
              <a:t>привлекать </a:t>
            </a:r>
            <a:r>
              <a:rPr lang="ru-RU" dirty="0"/>
              <a:t>новых покупателей, </a:t>
            </a:r>
            <a:r>
              <a:rPr lang="ru-RU" dirty="0" smtClean="0"/>
              <a:t>изучать </a:t>
            </a:r>
            <a:r>
              <a:rPr lang="ru-RU" dirty="0"/>
              <a:t>потребности в </a:t>
            </a:r>
            <a:r>
              <a:rPr lang="ru-RU" dirty="0" smtClean="0"/>
              <a:t>другой (</a:t>
            </a:r>
            <a:r>
              <a:rPr lang="ru-RU" dirty="0"/>
              <a:t>близкой к изготавливаемой) продукции, других типах услуг </a:t>
            </a:r>
            <a:r>
              <a:rPr lang="ru-RU" dirty="0" smtClean="0"/>
              <a:t>для потребителей;</a:t>
            </a:r>
          </a:p>
          <a:p>
            <a:r>
              <a:rPr lang="ru-RU" dirty="0" smtClean="0"/>
              <a:t> получение </a:t>
            </a:r>
            <a:r>
              <a:rPr lang="ru-RU" dirty="0"/>
              <a:t>повторных заказов;</a:t>
            </a:r>
          </a:p>
          <a:p>
            <a:r>
              <a:rPr lang="ru-RU" dirty="0" smtClean="0"/>
              <a:t> поиск </a:t>
            </a:r>
            <a:r>
              <a:rPr lang="ru-RU" dirty="0"/>
              <a:t>долгосрочных контрактов;</a:t>
            </a:r>
          </a:p>
          <a:p>
            <a:r>
              <a:rPr lang="ru-RU" dirty="0" smtClean="0"/>
              <a:t> использование </a:t>
            </a:r>
            <a:r>
              <a:rPr lang="ru-RU" dirty="0"/>
              <a:t>активных каналов сбыта;</a:t>
            </a:r>
          </a:p>
          <a:p>
            <a:r>
              <a:rPr lang="ru-RU" dirty="0" smtClean="0"/>
              <a:t></a:t>
            </a:r>
            <a:r>
              <a:rPr lang="ru-RU" b="0" i="0" u="none" strike="noStrike" baseline="0" dirty="0" smtClean="0"/>
              <a:t> </a:t>
            </a:r>
            <a:r>
              <a:rPr lang="ru-RU" dirty="0"/>
              <a:t>применение эффективного </a:t>
            </a:r>
            <a:r>
              <a:rPr lang="ru-RU" dirty="0" smtClean="0"/>
              <a:t>ценообразования (скидки</a:t>
            </a:r>
            <a:r>
              <a:rPr lang="ru-RU" dirty="0"/>
              <a:t>, продажу в </a:t>
            </a:r>
            <a:r>
              <a:rPr lang="ru-RU" dirty="0" smtClean="0"/>
              <a:t>кредит);</a:t>
            </a:r>
            <a:endParaRPr lang="ru-RU" dirty="0"/>
          </a:p>
          <a:p>
            <a:r>
              <a:rPr lang="ru-RU" dirty="0" smtClean="0"/>
              <a:t> способность </a:t>
            </a:r>
            <a:r>
              <a:rPr lang="ru-RU" dirty="0"/>
              <a:t>удовлетворить потребности разных групп </a:t>
            </a:r>
            <a:r>
              <a:rPr lang="ru-RU" dirty="0" smtClean="0"/>
              <a:t>потребителей;</a:t>
            </a:r>
          </a:p>
          <a:p>
            <a:r>
              <a:rPr lang="ru-RU" dirty="0" smtClean="0"/>
              <a:t> организовать </a:t>
            </a:r>
            <a:r>
              <a:rPr lang="ru-RU" dirty="0"/>
              <a:t>обратную связь от потребителей к производству </a:t>
            </a:r>
            <a:r>
              <a:rPr lang="ru-RU" dirty="0" smtClean="0"/>
              <a:t>и рассматривать </a:t>
            </a:r>
            <a:r>
              <a:rPr lang="ru-RU" dirty="0"/>
              <a:t>претензии потребителей продукции и услуг.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43268-6192-4747-A09D-E0FFF4CB29E7}" type="slidenum">
              <a:rPr lang="ru-RU" smtClean="0"/>
              <a:pPr/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17309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57200" y="-18256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dirty="0" smtClean="0"/>
              <a:t>Алгоритм разработки успешной маркетинговой стратегии</a:t>
            </a:r>
            <a:endParaRPr lang="ru-RU" sz="3200" b="1" dirty="0"/>
          </a:p>
        </p:txBody>
      </p:sp>
      <p:sp>
        <p:nvSpPr>
          <p:cNvPr id="3" name="Объект 2"/>
          <p:cNvSpPr txBox="1">
            <a:spLocks/>
          </p:cNvSpPr>
          <p:nvPr/>
        </p:nvSpPr>
        <p:spPr>
          <a:xfrm>
            <a:off x="457200" y="1124744"/>
            <a:ext cx="8229600" cy="5472608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/>
              <a:t>ШАГ 1. Аудит рынка</a:t>
            </a:r>
          </a:p>
          <a:p>
            <a:r>
              <a:rPr lang="ru-RU" dirty="0" smtClean="0"/>
              <a:t>ШАГ 2. Ситуационный анализ: оценка потенциала рынка и устойчивости компании на рынке. </a:t>
            </a:r>
          </a:p>
          <a:p>
            <a:r>
              <a:rPr lang="ru-RU" dirty="0" smtClean="0"/>
              <a:t>ШАГ 3. Разработка (корректировка) стратегических целей маркетинга.</a:t>
            </a:r>
          </a:p>
          <a:p>
            <a:r>
              <a:rPr lang="ru-RU" dirty="0" smtClean="0"/>
              <a:t>ШАГ 4. Разработка альтернативных вариантов стратегии маркетинга.</a:t>
            </a:r>
          </a:p>
          <a:p>
            <a:r>
              <a:rPr lang="ru-RU" dirty="0" smtClean="0"/>
              <a:t>ШАГ 5. Сравнительный анализ альтернативных вариантов стратегии.</a:t>
            </a:r>
          </a:p>
          <a:p>
            <a:r>
              <a:rPr lang="ru-RU" dirty="0" smtClean="0"/>
              <a:t>ШАГ 6. Выбор и окончательная компоновка антикризисной стратегии маркетинга. Уточнение целей антикризисной стратегии</a:t>
            </a:r>
          </a:p>
          <a:p>
            <a:r>
              <a:rPr lang="ru-RU" dirty="0" smtClean="0"/>
              <a:t>ШАГ 7. Разработка плана и программы антикризисных мероприятий.</a:t>
            </a:r>
          </a:p>
          <a:p>
            <a:r>
              <a:rPr lang="ru-RU" dirty="0" smtClean="0"/>
              <a:t>ШАГ 8. Анализ и оптимизация стратегически значимых бизнес-процессов.</a:t>
            </a:r>
          </a:p>
          <a:p>
            <a:r>
              <a:rPr lang="ru-RU" dirty="0" smtClean="0"/>
              <a:t>ШАГ 9. Реализация и анализ эффективности антикризисной стратегии маркетинга. </a:t>
            </a:r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43268-6192-4747-A09D-E0FFF4CB29E7}" type="slidenum">
              <a:rPr lang="ru-RU" smtClean="0"/>
              <a:pPr/>
              <a:t>27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900321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r>
              <a:rPr lang="ru-RU" sz="3200" b="1" dirty="0" smtClean="0"/>
              <a:t>Т</a:t>
            </a:r>
            <a:r>
              <a:rPr lang="en-US" sz="3200" b="1" dirty="0" err="1" smtClean="0"/>
              <a:t>ипологи</a:t>
            </a:r>
            <a:r>
              <a:rPr lang="ru-RU" sz="3200" b="1" dirty="0" smtClean="0"/>
              <a:t>я</a:t>
            </a:r>
            <a:r>
              <a:rPr lang="en-US" sz="3200" b="1" dirty="0" smtClean="0"/>
              <a:t> </a:t>
            </a:r>
            <a:r>
              <a:rPr lang="en-US" sz="3200" b="1" dirty="0" err="1"/>
              <a:t>антикризисных</a:t>
            </a:r>
            <a:r>
              <a:rPr lang="en-US" sz="3200" b="1" dirty="0"/>
              <a:t> </a:t>
            </a:r>
            <a:r>
              <a:rPr lang="en-US" sz="3200" b="1" dirty="0" err="1"/>
              <a:t>маркетинговых</a:t>
            </a:r>
            <a:r>
              <a:rPr lang="en-US" sz="3200" b="1" dirty="0"/>
              <a:t> </a:t>
            </a:r>
            <a:r>
              <a:rPr lang="en-US" sz="3200" b="1" dirty="0" err="1"/>
              <a:t>стратегий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23317"/>
            <a:ext cx="8229600" cy="4525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ru-RU" i="1" dirty="0"/>
              <a:t>Стратегия возвращения предприятия на </a:t>
            </a:r>
            <a:r>
              <a:rPr lang="ru-RU" i="1" dirty="0" smtClean="0"/>
              <a:t>рынок</a:t>
            </a:r>
          </a:p>
          <a:p>
            <a:pPr marL="514350" indent="-514350">
              <a:buFont typeface="+mj-lt"/>
              <a:buAutoNum type="arabicPeriod"/>
            </a:pPr>
            <a:r>
              <a:rPr lang="ru-RU" i="1" dirty="0"/>
              <a:t>Стратегия развития </a:t>
            </a:r>
            <a:r>
              <a:rPr lang="ru-RU" i="1" dirty="0" smtClean="0"/>
              <a:t>рынка</a:t>
            </a:r>
          </a:p>
          <a:p>
            <a:pPr marL="514350" indent="-514350">
              <a:buFont typeface="+mj-lt"/>
              <a:buAutoNum type="arabicPeriod"/>
            </a:pPr>
            <a:r>
              <a:rPr lang="ru-RU" i="1" dirty="0"/>
              <a:t>Стратегия разработки </a:t>
            </a:r>
            <a:r>
              <a:rPr lang="ru-RU" i="1" dirty="0" smtClean="0"/>
              <a:t>товара</a:t>
            </a:r>
          </a:p>
          <a:p>
            <a:pPr marL="514350" indent="-514350">
              <a:buFont typeface="+mj-lt"/>
              <a:buAutoNum type="arabicPeriod"/>
            </a:pPr>
            <a:r>
              <a:rPr lang="ru-RU" i="1" dirty="0"/>
              <a:t>Стратегии </a:t>
            </a:r>
            <a:r>
              <a:rPr lang="ru-RU" i="1" dirty="0" smtClean="0"/>
              <a:t>диверсификации</a:t>
            </a:r>
          </a:p>
          <a:p>
            <a:pPr marL="514350" indent="-514350">
              <a:buFont typeface="+mj-lt"/>
              <a:buAutoNum type="arabicPeriod"/>
            </a:pPr>
            <a:r>
              <a:rPr lang="ru-RU" i="1" dirty="0"/>
              <a:t>Стратегии ухода с рынка</a:t>
            </a:r>
            <a:r>
              <a:rPr lang="ru-RU" b="1" dirty="0"/>
              <a:t> </a:t>
            </a:r>
            <a:r>
              <a:rPr lang="ru-RU" dirty="0"/>
              <a:t>(ликвидация предприятия как хозяйствующего субъекта или подразделения)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43268-6192-4747-A09D-E0FFF4CB29E7}" type="slidenum">
              <a:rPr lang="ru-RU" smtClean="0"/>
              <a:pPr/>
              <a:t>28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719726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99392"/>
            <a:ext cx="8229600" cy="490066"/>
          </a:xfrm>
        </p:spPr>
        <p:txBody>
          <a:bodyPr>
            <a:normAutofit/>
          </a:bodyPr>
          <a:lstStyle/>
          <a:p>
            <a:r>
              <a:rPr lang="ru-RU" sz="2500" dirty="0"/>
              <a:t>Стратегия возвращения предприятия на рынок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264696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ru-RU" dirty="0"/>
              <a:t>появление предприятия на прежнем рынке со своими товарами или услугами, не являющимися новинкой для данного рынка и также имеющимися у конкурентов. </a:t>
            </a:r>
            <a:endParaRPr lang="ru-RU" dirty="0" smtClean="0"/>
          </a:p>
          <a:p>
            <a:pPr marL="0" lvl="0" indent="0">
              <a:buNone/>
            </a:pPr>
            <a:r>
              <a:rPr lang="ru-RU" u="sng" dirty="0" smtClean="0"/>
              <a:t>Для </a:t>
            </a:r>
            <a:r>
              <a:rPr lang="ru-RU" u="sng" dirty="0"/>
              <a:t>реализации </a:t>
            </a:r>
            <a:r>
              <a:rPr lang="ru-RU" dirty="0"/>
              <a:t>этой стратегии </a:t>
            </a:r>
            <a:r>
              <a:rPr lang="ru-RU" dirty="0" smtClean="0"/>
              <a:t>необходимо улучшение </a:t>
            </a:r>
            <a:r>
              <a:rPr lang="ru-RU" dirty="0"/>
              <a:t>организации маркетинга и </a:t>
            </a:r>
            <a:r>
              <a:rPr lang="ru-RU" dirty="0" smtClean="0"/>
              <a:t>сбыта:</a:t>
            </a:r>
          </a:p>
          <a:p>
            <a:r>
              <a:rPr lang="ru-RU" dirty="0" smtClean="0"/>
              <a:t>обучение </a:t>
            </a:r>
            <a:r>
              <a:rPr lang="ru-RU" dirty="0"/>
              <a:t>персонала, </a:t>
            </a:r>
            <a:endParaRPr lang="ru-RU" dirty="0" smtClean="0"/>
          </a:p>
          <a:p>
            <a:r>
              <a:rPr lang="ru-RU" dirty="0" smtClean="0"/>
              <a:t>создание </a:t>
            </a:r>
            <a:r>
              <a:rPr lang="ru-RU" dirty="0"/>
              <a:t>отдела маркетинга, </a:t>
            </a:r>
            <a:endParaRPr lang="ru-RU" dirty="0" smtClean="0"/>
          </a:p>
          <a:p>
            <a:r>
              <a:rPr lang="ru-RU" dirty="0" smtClean="0"/>
              <a:t>проведение </a:t>
            </a:r>
            <a:r>
              <a:rPr lang="ru-RU" dirty="0"/>
              <a:t>исследований по анализу рынка, </a:t>
            </a:r>
            <a:endParaRPr lang="ru-RU" dirty="0" smtClean="0"/>
          </a:p>
          <a:p>
            <a:r>
              <a:rPr lang="ru-RU" dirty="0" smtClean="0"/>
              <a:t>интенсификация </a:t>
            </a:r>
            <a:r>
              <a:rPr lang="ru-RU" dirty="0"/>
              <a:t>деятельности по продвижению </a:t>
            </a:r>
            <a:r>
              <a:rPr lang="ru-RU" dirty="0" smtClean="0"/>
              <a:t>товара</a:t>
            </a:r>
          </a:p>
          <a:p>
            <a:r>
              <a:rPr lang="ru-RU" dirty="0" smtClean="0"/>
              <a:t>введение </a:t>
            </a:r>
            <a:r>
              <a:rPr lang="ru-RU" dirty="0"/>
              <a:t>послепродажного </a:t>
            </a:r>
            <a:r>
              <a:rPr lang="ru-RU" dirty="0" smtClean="0"/>
              <a:t>сервиса. 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Рассматриваемая </a:t>
            </a:r>
            <a:r>
              <a:rPr lang="ru-RU" dirty="0"/>
              <a:t>стратегия наименее затратная для восстановления платежеспособности предприятия, особенно для того случая, когда ниша осталась не занятой конкурентами или рынок продолжает расширяться.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Такая </a:t>
            </a:r>
            <a:r>
              <a:rPr lang="ru-RU" dirty="0"/>
              <a:t>стратегия применяется для предприятий с продукцией, пользующейся рыночным спросом. Реализуется на начальном этапе восстановления нормальной деятельности предприятия.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>
                <a:solidFill>
                  <a:schemeClr val="accent1"/>
                </a:solidFill>
              </a:rPr>
              <a:t>Для </a:t>
            </a:r>
            <a:r>
              <a:rPr lang="ru-RU" dirty="0">
                <a:solidFill>
                  <a:schemeClr val="accent1"/>
                </a:solidFill>
              </a:rPr>
              <a:t>оздоровления предприятий резиново-технической промышленности, машиностроения, мебельной, текстильной промышленности, производства строительных материалов.</a:t>
            </a:r>
          </a:p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43268-6192-4747-A09D-E0FFF4CB29E7}" type="slidenum">
              <a:rPr lang="ru-RU" smtClean="0"/>
              <a:pPr/>
              <a:t>29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85298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850106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tx2"/>
                </a:solidFill>
              </a:rPr>
              <a:t>Marketing</a:t>
            </a:r>
            <a:endParaRPr lang="ru-RU" sz="3200" dirty="0">
              <a:solidFill>
                <a:schemeClr val="tx2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5446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This system of organization and management of the supply activities of the company in the developed market economies, including:</a:t>
            </a:r>
          </a:p>
          <a:p>
            <a:r>
              <a:rPr lang="en-US" dirty="0" smtClean="0"/>
              <a:t>the development of products (services), </a:t>
            </a:r>
          </a:p>
          <a:p>
            <a:r>
              <a:rPr lang="en-US" dirty="0" smtClean="0"/>
              <a:t>the Organization of logistics bringing the (selling) to specific consumers,</a:t>
            </a:r>
          </a:p>
          <a:p>
            <a:r>
              <a:rPr lang="en-US" dirty="0" smtClean="0"/>
              <a:t>pricing on sold goods,</a:t>
            </a:r>
          </a:p>
          <a:p>
            <a:r>
              <a:rPr lang="en-US" dirty="0" smtClean="0"/>
              <a:t>sales promotion goods, </a:t>
            </a:r>
          </a:p>
          <a:p>
            <a:r>
              <a:rPr lang="en-US" dirty="0" smtClean="0"/>
              <a:t>market, </a:t>
            </a:r>
          </a:p>
          <a:p>
            <a:r>
              <a:rPr lang="en-US" dirty="0" smtClean="0"/>
              <a:t>competitors and marketing channels.</a:t>
            </a:r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43268-6192-4747-A09D-E0FFF4CB29E7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919594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99392"/>
            <a:ext cx="8229600" cy="490066"/>
          </a:xfrm>
        </p:spPr>
        <p:txBody>
          <a:bodyPr>
            <a:normAutofit/>
          </a:bodyPr>
          <a:lstStyle/>
          <a:p>
            <a:r>
              <a:rPr lang="ru-RU" sz="2500" dirty="0"/>
              <a:t>Стратегия развития рынка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976664"/>
          </a:xfrm>
        </p:spPr>
        <p:txBody>
          <a:bodyPr>
            <a:normAutofit/>
          </a:bodyPr>
          <a:lstStyle/>
          <a:p>
            <a:r>
              <a:rPr lang="ru-RU" dirty="0"/>
              <a:t>Предприятие расширяет сбыт своих товаров и (или) услуг в результате поиска и создания новых рынков сбыта. </a:t>
            </a:r>
            <a:endParaRPr lang="ru-RU" dirty="0" smtClean="0"/>
          </a:p>
          <a:p>
            <a:pPr marL="0" indent="0">
              <a:buNone/>
            </a:pPr>
            <a:r>
              <a:rPr lang="ru-RU" u="sng" dirty="0" smtClean="0"/>
              <a:t>Для </a:t>
            </a:r>
            <a:r>
              <a:rPr lang="ru-RU" u="sng" dirty="0"/>
              <a:t>реализации</a:t>
            </a:r>
            <a:r>
              <a:rPr lang="ru-RU" dirty="0"/>
              <a:t> этой стратегии </a:t>
            </a:r>
            <a:r>
              <a:rPr lang="ru-RU" dirty="0" smtClean="0"/>
              <a:t>необходимо:</a:t>
            </a:r>
          </a:p>
          <a:p>
            <a:r>
              <a:rPr lang="ru-RU" dirty="0" smtClean="0"/>
              <a:t>установление </a:t>
            </a:r>
            <a:r>
              <a:rPr lang="ru-RU" dirty="0"/>
              <a:t>новых прямых контактов с потребителями продукции (в том числе на экспортных рынках), </a:t>
            </a:r>
            <a:endParaRPr lang="ru-RU" dirty="0" smtClean="0"/>
          </a:p>
          <a:p>
            <a:r>
              <a:rPr lang="ru-RU" dirty="0" smtClean="0"/>
              <a:t>активизация </a:t>
            </a:r>
            <a:r>
              <a:rPr lang="ru-RU" dirty="0"/>
              <a:t>создания на новых рынках дилерской сети</a:t>
            </a:r>
            <a:r>
              <a:rPr lang="ru-RU" dirty="0" smtClean="0"/>
              <a:t>,</a:t>
            </a:r>
          </a:p>
          <a:p>
            <a:r>
              <a:rPr lang="ru-RU" dirty="0" smtClean="0"/>
              <a:t>внедрение </a:t>
            </a:r>
            <a:r>
              <a:rPr lang="ru-RU" dirty="0"/>
              <a:t>инструментов анализа конкуренции (оценка показателей, сбор информации, оценка продукции и т.д.), </a:t>
            </a:r>
            <a:endParaRPr lang="ru-RU" dirty="0" smtClean="0"/>
          </a:p>
          <a:p>
            <a:r>
              <a:rPr lang="ru-RU" dirty="0" smtClean="0"/>
              <a:t>планирование </a:t>
            </a:r>
            <a:r>
              <a:rPr lang="ru-RU" dirty="0"/>
              <a:t>и проведение рекламной кампании. </a:t>
            </a: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Данная </a:t>
            </a:r>
            <a:r>
              <a:rPr lang="ru-RU" dirty="0"/>
              <a:t>стратегия оправдана тогда, когда предприятие стремится расширить свой рынок проникновением на новые географические рынки за счет сокращения издержек и повышения качества, т.е. роста конкурентоспособности продукции.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43268-6192-4747-A09D-E0FFF4CB29E7}" type="slidenum">
              <a:rPr lang="ru-RU" smtClean="0"/>
              <a:pPr/>
              <a:t>30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879109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13394"/>
            <a:ext cx="8229600" cy="490066"/>
          </a:xfrm>
        </p:spPr>
        <p:txBody>
          <a:bodyPr>
            <a:normAutofit/>
          </a:bodyPr>
          <a:lstStyle/>
          <a:p>
            <a:r>
              <a:rPr lang="ru-RU" sz="2500" dirty="0" smtClean="0"/>
              <a:t>Стратегия разработки товара</a:t>
            </a:r>
            <a:endParaRPr lang="ru-RU" sz="25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688632"/>
          </a:xfrm>
        </p:spPr>
        <p:txBody>
          <a:bodyPr>
            <a:normAutofit/>
          </a:bodyPr>
          <a:lstStyle/>
          <a:p>
            <a:pPr lvl="0"/>
            <a:r>
              <a:rPr lang="ru-RU" dirty="0" smtClean="0"/>
              <a:t>Осуществляется </a:t>
            </a:r>
            <a:r>
              <a:rPr lang="ru-RU" dirty="0"/>
              <a:t>посредством создания принципиально новых или модификации выпускаемых товаров, уже имеющихся на старых рынках. </a:t>
            </a:r>
            <a:endParaRPr lang="ru-RU" dirty="0" smtClean="0"/>
          </a:p>
          <a:p>
            <a:pPr lvl="0"/>
            <a:r>
              <a:rPr lang="ru-RU" dirty="0" smtClean="0"/>
              <a:t>Применяется </a:t>
            </a:r>
            <a:r>
              <a:rPr lang="ru-RU" dirty="0"/>
              <a:t>для предприятий, не имеющих продукции, пользующейся спросом у покупателей, а также, если уже имеются разработки товара рыночного спроса. </a:t>
            </a:r>
            <a:endParaRPr lang="ru-RU" dirty="0" smtClean="0"/>
          </a:p>
          <a:p>
            <a:pPr lvl="0"/>
            <a:r>
              <a:rPr lang="ru-RU" dirty="0" smtClean="0"/>
              <a:t>Данная </a:t>
            </a:r>
            <a:r>
              <a:rPr lang="ru-RU" dirty="0"/>
              <a:t>стратегия требует вложения дополнительных финансовых средств в разработку, освоение и продвижение на рынок нового товара. </a:t>
            </a:r>
            <a:endParaRPr lang="ru-RU" dirty="0" smtClean="0"/>
          </a:p>
          <a:p>
            <a:pPr lvl="0"/>
            <a:r>
              <a:rPr lang="ru-RU" dirty="0" smtClean="0"/>
              <a:t>Это </a:t>
            </a:r>
            <a:r>
              <a:rPr lang="ru-RU" dirty="0"/>
              <a:t>рискованная стратегия для кризисного предприятия, в том числе в поиске источника финансирования. В то же время при переориентации ассортимента на запросы платежеспособных клиентов может оказаться единственной возможностью оживления деятельности, притока инвестиционных ресурсов.</a:t>
            </a:r>
          </a:p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43268-6192-4747-A09D-E0FFF4CB29E7}" type="slidenum">
              <a:rPr lang="ru-RU" smtClean="0"/>
              <a:pPr/>
              <a:t>31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874619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13394"/>
            <a:ext cx="8229600" cy="562074"/>
          </a:xfrm>
        </p:spPr>
        <p:txBody>
          <a:bodyPr>
            <a:noAutofit/>
          </a:bodyPr>
          <a:lstStyle/>
          <a:p>
            <a:r>
              <a:rPr lang="ru-RU" sz="3200" dirty="0" smtClean="0"/>
              <a:t>Стратегии диверсификации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/>
          </a:bodyPr>
          <a:lstStyle/>
          <a:p>
            <a:r>
              <a:rPr lang="ru-RU" dirty="0" smtClean="0"/>
              <a:t>Предполагает</a:t>
            </a:r>
            <a:r>
              <a:rPr lang="ru-RU" dirty="0"/>
              <a:t>, что предприятие пытается выйти на новые рынки, для чего вводит в свой ассортимент новые товары. </a:t>
            </a:r>
            <a:endParaRPr lang="ru-RU" dirty="0" smtClean="0"/>
          </a:p>
          <a:p>
            <a:r>
              <a:rPr lang="ru-RU" dirty="0" smtClean="0"/>
              <a:t>Рискованная </a:t>
            </a:r>
            <a:r>
              <a:rPr lang="ru-RU" dirty="0"/>
              <a:t>стратегия, она может потребовать больших инвестиций. </a:t>
            </a:r>
            <a:endParaRPr lang="ru-RU" dirty="0" smtClean="0"/>
          </a:p>
          <a:p>
            <a:r>
              <a:rPr lang="ru-RU" dirty="0" smtClean="0"/>
              <a:t>В </a:t>
            </a:r>
            <a:r>
              <a:rPr lang="ru-RU" dirty="0"/>
              <a:t>условиях недостаточной информированности о запросах клиентов и их финансовом благополучии такое обстоятельство является затруднительным для предприятий, имеющих большие долги. </a:t>
            </a:r>
            <a:endParaRPr lang="ru-RU" dirty="0" smtClean="0"/>
          </a:p>
          <a:p>
            <a:r>
              <a:rPr lang="en-US" dirty="0" err="1" smtClean="0"/>
              <a:t>Стратегия</a:t>
            </a:r>
            <a:r>
              <a:rPr lang="en-US" dirty="0" smtClean="0"/>
              <a:t> </a:t>
            </a:r>
            <a:r>
              <a:rPr lang="en-US" dirty="0" err="1"/>
              <a:t>предполагает</a:t>
            </a:r>
            <a:r>
              <a:rPr lang="en-US" dirty="0"/>
              <a:t> </a:t>
            </a:r>
            <a:r>
              <a:rPr lang="en-US" dirty="0" err="1"/>
              <a:t>разработку</a:t>
            </a:r>
            <a:r>
              <a:rPr lang="en-US" dirty="0"/>
              <a:t> </a:t>
            </a:r>
            <a:r>
              <a:rPr lang="en-US" dirty="0" err="1"/>
              <a:t>новых</a:t>
            </a:r>
            <a:r>
              <a:rPr lang="en-US" dirty="0"/>
              <a:t> </a:t>
            </a:r>
            <a:r>
              <a:rPr lang="en-US" dirty="0" err="1"/>
              <a:t>продуктов</a:t>
            </a:r>
            <a:r>
              <a:rPr lang="en-US" dirty="0"/>
              <a:t>, </a:t>
            </a:r>
            <a:r>
              <a:rPr lang="en-US" dirty="0" err="1"/>
              <a:t>внедряемых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новые</a:t>
            </a:r>
            <a:r>
              <a:rPr lang="en-US" dirty="0"/>
              <a:t> </a:t>
            </a:r>
            <a:r>
              <a:rPr lang="en-US" dirty="0" err="1"/>
              <a:t>рынки</a:t>
            </a:r>
            <a:r>
              <a:rPr lang="en-US" dirty="0"/>
              <a:t>.</a:t>
            </a:r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43268-6192-4747-A09D-E0FFF4CB29E7}" type="slidenum">
              <a:rPr lang="ru-RU" smtClean="0"/>
              <a:pPr/>
              <a:t>32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739934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99392"/>
            <a:ext cx="8229600" cy="418058"/>
          </a:xfrm>
        </p:spPr>
        <p:txBody>
          <a:bodyPr>
            <a:noAutofit/>
          </a:bodyPr>
          <a:lstStyle/>
          <a:p>
            <a:r>
              <a:rPr lang="ru-RU" sz="2500" dirty="0" smtClean="0"/>
              <a:t>Стратегии ухода с рынка</a:t>
            </a:r>
            <a:endParaRPr lang="ru-RU" sz="25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976664"/>
          </a:xfrm>
        </p:spPr>
        <p:txBody>
          <a:bodyPr>
            <a:normAutofit/>
          </a:bodyPr>
          <a:lstStyle/>
          <a:p>
            <a:r>
              <a:rPr lang="ru-RU" dirty="0" smtClean="0"/>
              <a:t>Ликвидация </a:t>
            </a:r>
            <a:r>
              <a:rPr lang="ru-RU" dirty="0"/>
              <a:t>предприятия как хозяйствующего субъекта или </a:t>
            </a:r>
            <a:r>
              <a:rPr lang="ru-RU" dirty="0" smtClean="0"/>
              <a:t>подразделения. </a:t>
            </a:r>
          </a:p>
          <a:p>
            <a:r>
              <a:rPr lang="ru-RU" dirty="0" smtClean="0"/>
              <a:t>Стратегия </a:t>
            </a:r>
            <a:r>
              <a:rPr lang="ru-RU" dirty="0"/>
              <a:t>принимается только после тщательного анализа экономической (продолжения функционирования) и ликвидационной стоимостей. </a:t>
            </a:r>
            <a:endParaRPr lang="ru-RU" dirty="0" smtClean="0"/>
          </a:p>
          <a:p>
            <a:r>
              <a:rPr lang="ru-RU" dirty="0" smtClean="0"/>
              <a:t>Ликвидация </a:t>
            </a:r>
            <a:r>
              <a:rPr lang="ru-RU" dirty="0"/>
              <a:t>предприятия может быть как добровольной, так и принудительной (по требованию кредиторов через суд). Расчет ликвидационной стоимости (стоимости предприятия, выставляемого на продажу) основан на оценке рыночной стоимости активов и обязательств. </a:t>
            </a:r>
            <a:endParaRPr lang="ru-RU" dirty="0" smtClean="0"/>
          </a:p>
          <a:p>
            <a:r>
              <a:rPr lang="ru-RU" dirty="0" smtClean="0"/>
              <a:t>Для </a:t>
            </a:r>
            <a:r>
              <a:rPr lang="ru-RU" dirty="0"/>
              <a:t>ликвидации (продажи) активов предприятие вынуждено платить комиссионные посредникам, нести расходы на демонтаж, снижать цену против рыночной стоимости для обеспечения ликвидности. </a:t>
            </a:r>
            <a:endParaRPr lang="ru-RU" dirty="0" smtClean="0"/>
          </a:p>
          <a:p>
            <a:r>
              <a:rPr lang="ru-RU" dirty="0" smtClean="0"/>
              <a:t>Ликвидационная </a:t>
            </a:r>
            <a:r>
              <a:rPr lang="ru-RU" dirty="0"/>
              <a:t>стоимость — это ожидаемая выручка (после всех затрат и налогов) от продажи активов предприятия. </a:t>
            </a:r>
            <a:endParaRPr lang="ru-RU" dirty="0" smtClean="0"/>
          </a:p>
          <a:p>
            <a:r>
              <a:rPr lang="ru-RU" dirty="0" smtClean="0"/>
              <a:t>В </a:t>
            </a:r>
            <a:r>
              <a:rPr lang="ru-RU" dirty="0"/>
              <a:t>процессе разработки и принятия антикризисной стратегии предприятия-должника желательна концентрация усилий на поиске оптимального варианта, требующего минимум затрат начального этапа и обеспечивающего в перспективе максимум отдачи от инвестиций.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43268-6192-4747-A09D-E0FFF4CB29E7}" type="slidenum">
              <a:rPr lang="ru-RU" smtClean="0"/>
              <a:pPr/>
              <a:t>33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104569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22941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sz="2500" dirty="0"/>
              <a:t>Направления антикризисных управленческих решений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43268-6192-4747-A09D-E0FFF4CB29E7}" type="slidenum">
              <a:rPr lang="ru-RU" smtClean="0"/>
              <a:pPr/>
              <a:t>34</a:t>
            </a:fld>
            <a:endParaRPr lang="ru-RU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251792"/>
            <a:ext cx="5943600" cy="670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0534991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490066"/>
          </a:xfrm>
        </p:spPr>
        <p:txBody>
          <a:bodyPr>
            <a:normAutofit/>
          </a:bodyPr>
          <a:lstStyle/>
          <a:p>
            <a:r>
              <a:rPr lang="ru-RU" sz="2500" dirty="0" smtClean="0"/>
              <a:t>Факторы ценообразования</a:t>
            </a:r>
            <a:endParaRPr lang="ru-RU" sz="25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r>
              <a:rPr lang="ru-RU" dirty="0"/>
              <a:t>1. Обеспечение выживаемости организации, когда необходимо </a:t>
            </a:r>
            <a:r>
              <a:rPr lang="ru-RU" dirty="0" smtClean="0"/>
              <a:t>устанавливать </a:t>
            </a:r>
            <a:r>
              <a:rPr lang="ru-RU" dirty="0"/>
              <a:t>минимально возможные цены, так как выживание (</a:t>
            </a:r>
            <a:r>
              <a:rPr lang="ru-RU" dirty="0" smtClean="0"/>
              <a:t>продолжение </a:t>
            </a:r>
            <a:r>
              <a:rPr lang="ru-RU" dirty="0"/>
              <a:t>процесса производства) важнее прибыли. Когда </a:t>
            </a:r>
            <a:r>
              <a:rPr lang="ru-RU" dirty="0" smtClean="0"/>
              <a:t>обеспечена нормальная </a:t>
            </a:r>
            <a:r>
              <a:rPr lang="ru-RU" dirty="0"/>
              <a:t>устойчивость организации, цена будет обеспечивать </a:t>
            </a:r>
            <a:r>
              <a:rPr lang="ru-RU" dirty="0" smtClean="0"/>
              <a:t>максимизацию </a:t>
            </a:r>
            <a:r>
              <a:rPr lang="ru-RU" dirty="0"/>
              <a:t>прибыли при условии улучшения потребительских </a:t>
            </a:r>
            <a:r>
              <a:rPr lang="ru-RU" dirty="0" smtClean="0"/>
              <a:t>свойств и </a:t>
            </a:r>
            <a:r>
              <a:rPr lang="ru-RU" dirty="0"/>
              <a:t>качества продукции.</a:t>
            </a:r>
          </a:p>
          <a:p>
            <a:r>
              <a:rPr lang="ru-RU" dirty="0" smtClean="0"/>
              <a:t>2</a:t>
            </a:r>
            <a:r>
              <a:rPr lang="ru-RU" dirty="0"/>
              <a:t>. Влияние издержек. Минимальная цена продукции </a:t>
            </a:r>
            <a:r>
              <a:rPr lang="ru-RU" dirty="0" smtClean="0"/>
              <a:t>определяется издержками </a:t>
            </a:r>
            <a:r>
              <a:rPr lang="ru-RU" dirty="0"/>
              <a:t>на ее изготовление, максимальная цена продукции </a:t>
            </a:r>
            <a:r>
              <a:rPr lang="ru-RU" dirty="0" smtClean="0"/>
              <a:t>— спросом </a:t>
            </a:r>
            <a:r>
              <a:rPr lang="ru-RU" dirty="0"/>
              <a:t>на нее на рынке. Цена должна полностью покрывать </a:t>
            </a:r>
            <a:r>
              <a:rPr lang="ru-RU" dirty="0" smtClean="0"/>
              <a:t>издержки </a:t>
            </a:r>
            <a:r>
              <a:rPr lang="ru-RU" dirty="0"/>
              <a:t>производства и сбыта продукции плюс минимум прибыли.</a:t>
            </a:r>
          </a:p>
          <a:p>
            <a:r>
              <a:rPr lang="ru-RU" dirty="0"/>
              <a:t>3. Влияние спроса. Цена продукции организации сказывается на </a:t>
            </a:r>
            <a:r>
              <a:rPr lang="ru-RU" dirty="0" smtClean="0"/>
              <a:t>ее спросе </a:t>
            </a:r>
            <a:r>
              <a:rPr lang="ru-RU" dirty="0"/>
              <a:t>на рынке. Зависимость между ценой продукции и спросом </a:t>
            </a:r>
            <a:r>
              <a:rPr lang="ru-RU" dirty="0" smtClean="0"/>
              <a:t>на нее </a:t>
            </a:r>
            <a:r>
              <a:rPr lang="ru-RU" dirty="0"/>
              <a:t>отражается на кривой спроса, т.е. на изменении спроса при </a:t>
            </a:r>
            <a:r>
              <a:rPr lang="ru-RU" dirty="0" smtClean="0"/>
              <a:t>разных </a:t>
            </a:r>
            <a:r>
              <a:rPr lang="ru-RU" dirty="0"/>
              <a:t>ценах.</a:t>
            </a:r>
          </a:p>
          <a:p>
            <a:r>
              <a:rPr lang="ru-RU" dirty="0"/>
              <a:t>4. Влияние конкуренции. Цены на продукцию организации </a:t>
            </a:r>
            <a:r>
              <a:rPr lang="ru-RU" dirty="0" smtClean="0"/>
              <a:t>должны </a:t>
            </a:r>
            <a:r>
              <a:rPr lang="ru-RU" dirty="0"/>
              <a:t>учитывать цены на продукцию конкурентов и ее объем на рынке</a:t>
            </a:r>
            <a:r>
              <a:rPr lang="ru-RU" dirty="0" smtClean="0"/>
              <a:t>. Цены </a:t>
            </a:r>
            <a:r>
              <a:rPr lang="ru-RU" dirty="0"/>
              <a:t>различных конкурентов дают средний уровень цен.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43268-6192-4747-A09D-E0FFF4CB29E7}" type="slidenum">
              <a:rPr lang="ru-RU" smtClean="0"/>
              <a:pPr/>
              <a:t>35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10084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562074"/>
          </a:xfrm>
        </p:spPr>
        <p:txBody>
          <a:bodyPr>
            <a:normAutofit/>
          </a:bodyPr>
          <a:lstStyle/>
          <a:p>
            <a:r>
              <a:rPr lang="ru-RU" sz="2500" dirty="0" smtClean="0"/>
              <a:t>Основные </a:t>
            </a:r>
            <a:r>
              <a:rPr lang="ru-RU" sz="2500" dirty="0"/>
              <a:t>методы ценообразования на продукцию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/>
          <a:p>
            <a:r>
              <a:rPr lang="ru-RU" dirty="0"/>
              <a:t>а) метод, основанный на модели: «издержки + прибыль». На </a:t>
            </a:r>
            <a:r>
              <a:rPr lang="ru-RU" dirty="0" smtClean="0"/>
              <a:t>себестоимость </a:t>
            </a:r>
            <a:r>
              <a:rPr lang="ru-RU" dirty="0"/>
              <a:t>товара начисляется определенный коэффициент прибыли</a:t>
            </a:r>
            <a:r>
              <a:rPr lang="ru-RU" dirty="0" smtClean="0"/>
              <a:t>, размер </a:t>
            </a:r>
            <a:r>
              <a:rPr lang="ru-RU" dirty="0"/>
              <a:t>которого варьируется в широких пределах и зависит от вида </a:t>
            </a:r>
            <a:r>
              <a:rPr lang="ru-RU" dirty="0" smtClean="0"/>
              <a:t>и качества </a:t>
            </a:r>
            <a:r>
              <a:rPr lang="ru-RU" dirty="0"/>
              <a:t>товара. Этот метод применяют часто </a:t>
            </a:r>
            <a:r>
              <a:rPr lang="ru-RU" dirty="0" smtClean="0"/>
              <a:t>из-за </a:t>
            </a:r>
            <a:r>
              <a:rPr lang="ru-RU" dirty="0"/>
              <a:t>того, что </a:t>
            </a:r>
            <a:r>
              <a:rPr lang="ru-RU" dirty="0" smtClean="0"/>
              <a:t>организация </a:t>
            </a:r>
            <a:r>
              <a:rPr lang="ru-RU" dirty="0"/>
              <a:t>больше знает о своих издержках, чем о спросе на свою продукцию;</a:t>
            </a:r>
          </a:p>
          <a:p>
            <a:r>
              <a:rPr lang="ru-RU" dirty="0"/>
              <a:t>б) метод, базирующийся на уровне текущих цен на рынке. </a:t>
            </a:r>
            <a:r>
              <a:rPr lang="ru-RU" dirty="0" smtClean="0"/>
              <a:t>Организация </a:t>
            </a:r>
            <a:r>
              <a:rPr lang="ru-RU" dirty="0"/>
              <a:t>исходит из цен конкурентов, назначает цены на уровне </a:t>
            </a:r>
            <a:r>
              <a:rPr lang="ru-RU" dirty="0" smtClean="0"/>
              <a:t>ниже или </a:t>
            </a:r>
            <a:r>
              <a:rPr lang="ru-RU" dirty="0"/>
              <a:t>выше цен основных конкурентов, в зависимости от </a:t>
            </a:r>
            <a:r>
              <a:rPr lang="ru-RU" dirty="0" smtClean="0"/>
              <a:t>потребительских </a:t>
            </a:r>
            <a:r>
              <a:rPr lang="ru-RU" dirty="0"/>
              <a:t>свойств своей продукции;</a:t>
            </a:r>
          </a:p>
          <a:p>
            <a:r>
              <a:rPr lang="ru-RU" dirty="0"/>
              <a:t>в) метод, связанный с безубыточностью и обеспечением </a:t>
            </a:r>
            <a:r>
              <a:rPr lang="ru-RU" dirty="0" smtClean="0"/>
              <a:t>необходимой </a:t>
            </a:r>
            <a:r>
              <a:rPr lang="ru-RU" dirty="0"/>
              <a:t>прибыли. Методика основывается на построении графика </a:t>
            </a:r>
            <a:r>
              <a:rPr lang="ru-RU" dirty="0" smtClean="0"/>
              <a:t>безубыточности</a:t>
            </a:r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43268-6192-4747-A09D-E0FFF4CB29E7}" type="slidenum">
              <a:rPr lang="ru-RU" smtClean="0"/>
              <a:pPr/>
              <a:t>36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110698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008" y="44624"/>
            <a:ext cx="9036496" cy="778098"/>
          </a:xfrm>
        </p:spPr>
        <p:txBody>
          <a:bodyPr>
            <a:normAutofit fontScale="90000"/>
          </a:bodyPr>
          <a:lstStyle/>
          <a:p>
            <a:r>
              <a:rPr lang="ru-RU" sz="2800" dirty="0"/>
              <a:t>График безубыточности для определения целевой цены товара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43268-6192-4747-A09D-E0FFF4CB29E7}" type="slidenum">
              <a:rPr lang="ru-RU" smtClean="0"/>
              <a:pPr/>
              <a:t>37</a:t>
            </a:fld>
            <a:endParaRPr lang="ru-RU"/>
          </a:p>
        </p:txBody>
      </p:sp>
      <p:sp>
        <p:nvSpPr>
          <p:cNvPr id="4" name="Rectangle 3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Group 1"/>
          <p:cNvGrpSpPr>
            <a:grpSpLocks/>
          </p:cNvGrpSpPr>
          <p:nvPr/>
        </p:nvGrpSpPr>
        <p:grpSpPr bwMode="auto">
          <a:xfrm>
            <a:off x="1851512" y="1412776"/>
            <a:ext cx="6104863" cy="4822844"/>
            <a:chOff x="2588" y="937"/>
            <a:chExt cx="7211" cy="4510"/>
          </a:xfrm>
        </p:grpSpPr>
        <p:sp>
          <p:nvSpPr>
            <p:cNvPr id="6" name="AutoShape 38"/>
            <p:cNvSpPr>
              <a:spLocks noChangeArrowheads="1"/>
            </p:cNvSpPr>
            <p:nvPr/>
          </p:nvSpPr>
          <p:spPr bwMode="auto">
            <a:xfrm>
              <a:off x="2588" y="937"/>
              <a:ext cx="7211" cy="4510"/>
            </a:xfrm>
            <a:prstGeom prst="roundRect">
              <a:avLst>
                <a:gd name="adj" fmla="val 5519"/>
              </a:avLst>
            </a:prstGeom>
            <a:solidFill>
              <a:srgbClr val="FFFFFF"/>
            </a:solidFill>
            <a:ln w="31750">
              <a:solidFill>
                <a:srgbClr val="8064A2"/>
              </a:solidFill>
              <a:round/>
              <a:headEnd/>
              <a:tailEnd/>
            </a:ln>
            <a:effectLst>
              <a:outerShdw dist="45791" dir="2021404" algn="ctr" rotWithShape="0">
                <a:srgbClr val="868686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" name="AutoShape 37"/>
            <p:cNvSpPr>
              <a:spLocks noChangeShapeType="1"/>
            </p:cNvSpPr>
            <p:nvPr/>
          </p:nvSpPr>
          <p:spPr bwMode="auto">
            <a:xfrm flipV="1">
              <a:off x="3404" y="1949"/>
              <a:ext cx="4340" cy="2733"/>
            </a:xfrm>
            <a:prstGeom prst="straightConnector1">
              <a:avLst/>
            </a:prstGeom>
            <a:noFill/>
            <a:ln w="31750">
              <a:solidFill>
                <a:srgbClr val="33CC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68686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" name="AutoShape 36"/>
            <p:cNvSpPr>
              <a:spLocks noChangeShapeType="1"/>
            </p:cNvSpPr>
            <p:nvPr/>
          </p:nvSpPr>
          <p:spPr bwMode="auto">
            <a:xfrm flipV="1">
              <a:off x="3404" y="2666"/>
              <a:ext cx="4611" cy="1019"/>
            </a:xfrm>
            <a:prstGeom prst="straightConnector1">
              <a:avLst/>
            </a:prstGeom>
            <a:noFill/>
            <a:ln w="31750">
              <a:solidFill>
                <a:srgbClr val="F7964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68686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" name="AutoShape 35"/>
            <p:cNvSpPr>
              <a:spLocks noChangeShapeType="1"/>
            </p:cNvSpPr>
            <p:nvPr/>
          </p:nvSpPr>
          <p:spPr bwMode="auto">
            <a:xfrm>
              <a:off x="3404" y="3685"/>
              <a:ext cx="4882" cy="1"/>
            </a:xfrm>
            <a:prstGeom prst="straightConnector1">
              <a:avLst/>
            </a:prstGeom>
            <a:noFill/>
            <a:ln w="31750">
              <a:solidFill>
                <a:srgbClr val="C0504D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68686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" name="AutoShape 34"/>
            <p:cNvSpPr>
              <a:spLocks noChangeShapeType="1"/>
            </p:cNvSpPr>
            <p:nvPr/>
          </p:nvSpPr>
          <p:spPr bwMode="auto">
            <a:xfrm>
              <a:off x="3404" y="2819"/>
              <a:ext cx="3844" cy="1"/>
            </a:xfrm>
            <a:prstGeom prst="straightConnector1">
              <a:avLst/>
            </a:prstGeom>
            <a:noFill/>
            <a:ln w="12700">
              <a:solidFill>
                <a:srgbClr val="9BBB59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68686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" name="AutoShape 33"/>
            <p:cNvSpPr>
              <a:spLocks noChangeShapeType="1"/>
            </p:cNvSpPr>
            <p:nvPr/>
          </p:nvSpPr>
          <p:spPr bwMode="auto">
            <a:xfrm>
              <a:off x="3404" y="2268"/>
              <a:ext cx="3844" cy="1"/>
            </a:xfrm>
            <a:prstGeom prst="straightConnector1">
              <a:avLst/>
            </a:prstGeom>
            <a:noFill/>
            <a:ln w="12700">
              <a:solidFill>
                <a:srgbClr val="9BBB59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68686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" name="AutoShape 32"/>
            <p:cNvSpPr>
              <a:spLocks noChangeShapeType="1"/>
            </p:cNvSpPr>
            <p:nvPr/>
          </p:nvSpPr>
          <p:spPr bwMode="auto">
            <a:xfrm flipV="1">
              <a:off x="7248" y="2268"/>
              <a:ext cx="0" cy="542"/>
            </a:xfrm>
            <a:prstGeom prst="straightConnector1">
              <a:avLst/>
            </a:prstGeom>
            <a:noFill/>
            <a:ln w="12700">
              <a:solidFill>
                <a:srgbClr val="9BBB59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68686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" name="AutoShape 31"/>
            <p:cNvSpPr>
              <a:spLocks noChangeShapeType="1"/>
            </p:cNvSpPr>
            <p:nvPr/>
          </p:nvSpPr>
          <p:spPr bwMode="auto">
            <a:xfrm flipV="1">
              <a:off x="5849" y="3152"/>
              <a:ext cx="1" cy="1607"/>
            </a:xfrm>
            <a:prstGeom prst="straightConnector1">
              <a:avLst/>
            </a:prstGeom>
            <a:noFill/>
            <a:ln w="12700">
              <a:solidFill>
                <a:srgbClr val="4F81BD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68686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" name="AutoShape 30"/>
            <p:cNvSpPr>
              <a:spLocks noChangeShapeType="1"/>
            </p:cNvSpPr>
            <p:nvPr/>
          </p:nvSpPr>
          <p:spPr bwMode="auto">
            <a:xfrm flipV="1">
              <a:off x="3966" y="4897"/>
              <a:ext cx="0" cy="76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" name="AutoShape 29"/>
            <p:cNvSpPr>
              <a:spLocks noChangeShapeType="1"/>
            </p:cNvSpPr>
            <p:nvPr/>
          </p:nvSpPr>
          <p:spPr bwMode="auto">
            <a:xfrm flipV="1">
              <a:off x="4699" y="4897"/>
              <a:ext cx="1" cy="76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6" name="AutoShape 28"/>
            <p:cNvSpPr>
              <a:spLocks noChangeShapeType="1"/>
            </p:cNvSpPr>
            <p:nvPr/>
          </p:nvSpPr>
          <p:spPr bwMode="auto">
            <a:xfrm flipV="1">
              <a:off x="5395" y="4897"/>
              <a:ext cx="1" cy="76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" name="AutoShape 27"/>
            <p:cNvSpPr>
              <a:spLocks noChangeShapeType="1"/>
            </p:cNvSpPr>
            <p:nvPr/>
          </p:nvSpPr>
          <p:spPr bwMode="auto">
            <a:xfrm flipV="1">
              <a:off x="6051" y="4897"/>
              <a:ext cx="1" cy="76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8" name="AutoShape 26"/>
            <p:cNvSpPr>
              <a:spLocks noChangeShapeType="1"/>
            </p:cNvSpPr>
            <p:nvPr/>
          </p:nvSpPr>
          <p:spPr bwMode="auto">
            <a:xfrm flipV="1">
              <a:off x="6721" y="4897"/>
              <a:ext cx="1" cy="76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9" name="AutoShape 25"/>
            <p:cNvSpPr>
              <a:spLocks noChangeShapeType="1"/>
            </p:cNvSpPr>
            <p:nvPr/>
          </p:nvSpPr>
          <p:spPr bwMode="auto">
            <a:xfrm>
              <a:off x="3170" y="4141"/>
              <a:ext cx="84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" name="AutoShape 24"/>
            <p:cNvSpPr>
              <a:spLocks noChangeShapeType="1"/>
            </p:cNvSpPr>
            <p:nvPr/>
          </p:nvSpPr>
          <p:spPr bwMode="auto">
            <a:xfrm>
              <a:off x="3170" y="3602"/>
              <a:ext cx="84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" name="AutoShape 23"/>
            <p:cNvSpPr>
              <a:spLocks noChangeShapeType="1"/>
            </p:cNvSpPr>
            <p:nvPr/>
          </p:nvSpPr>
          <p:spPr bwMode="auto">
            <a:xfrm>
              <a:off x="3170" y="2473"/>
              <a:ext cx="84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" name="AutoShape 22"/>
            <p:cNvSpPr>
              <a:spLocks noChangeShapeType="1"/>
            </p:cNvSpPr>
            <p:nvPr/>
          </p:nvSpPr>
          <p:spPr bwMode="auto">
            <a:xfrm>
              <a:off x="3170" y="3024"/>
              <a:ext cx="84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3" name="AutoShape 21"/>
            <p:cNvSpPr>
              <a:spLocks noChangeShapeType="1"/>
            </p:cNvSpPr>
            <p:nvPr/>
          </p:nvSpPr>
          <p:spPr bwMode="auto">
            <a:xfrm>
              <a:off x="3170" y="1934"/>
              <a:ext cx="84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4" name="Text Box 20"/>
            <p:cNvSpPr txBox="1">
              <a:spLocks noChangeArrowheads="1"/>
            </p:cNvSpPr>
            <p:nvPr/>
          </p:nvSpPr>
          <p:spPr bwMode="auto">
            <a:xfrm>
              <a:off x="2881" y="4682"/>
              <a:ext cx="373" cy="3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pitchFamily="34" charset="0"/>
                  <a:ea typeface="Calibri" pitchFamily="34" charset="0"/>
                  <a:cs typeface="Tahoma" pitchFamily="34" charset="0"/>
                </a:rPr>
                <a:t>0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" name="Text Box 19"/>
            <p:cNvSpPr txBox="1">
              <a:spLocks noChangeArrowheads="1"/>
            </p:cNvSpPr>
            <p:nvPr/>
          </p:nvSpPr>
          <p:spPr bwMode="auto">
            <a:xfrm>
              <a:off x="3726" y="4973"/>
              <a:ext cx="538" cy="3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pitchFamily="34" charset="0"/>
                  <a:ea typeface="Calibri" pitchFamily="34" charset="0"/>
                  <a:cs typeface="Tahoma" pitchFamily="34" charset="0"/>
                </a:rPr>
                <a:t>10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" name="Text Box 18"/>
            <p:cNvSpPr txBox="1">
              <a:spLocks noChangeArrowheads="1"/>
            </p:cNvSpPr>
            <p:nvPr/>
          </p:nvSpPr>
          <p:spPr bwMode="auto">
            <a:xfrm>
              <a:off x="4492" y="4973"/>
              <a:ext cx="538" cy="3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pitchFamily="34" charset="0"/>
                  <a:ea typeface="Calibri" pitchFamily="34" charset="0"/>
                  <a:cs typeface="Tahoma" pitchFamily="34" charset="0"/>
                </a:rPr>
                <a:t>20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Text Box 17"/>
            <p:cNvSpPr txBox="1">
              <a:spLocks noChangeArrowheads="1"/>
            </p:cNvSpPr>
            <p:nvPr/>
          </p:nvSpPr>
          <p:spPr bwMode="auto">
            <a:xfrm>
              <a:off x="5175" y="4973"/>
              <a:ext cx="538" cy="3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pitchFamily="34" charset="0"/>
                  <a:ea typeface="Calibri" pitchFamily="34" charset="0"/>
                  <a:cs typeface="Tahoma" pitchFamily="34" charset="0"/>
                </a:rPr>
                <a:t>30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" name="Text Box 16"/>
            <p:cNvSpPr txBox="1">
              <a:spLocks noChangeArrowheads="1"/>
            </p:cNvSpPr>
            <p:nvPr/>
          </p:nvSpPr>
          <p:spPr bwMode="auto">
            <a:xfrm>
              <a:off x="5849" y="4973"/>
              <a:ext cx="538" cy="3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pitchFamily="34" charset="0"/>
                  <a:ea typeface="Calibri" pitchFamily="34" charset="0"/>
                  <a:cs typeface="Tahoma" pitchFamily="34" charset="0"/>
                </a:rPr>
                <a:t>40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" name="Text Box 15"/>
            <p:cNvSpPr txBox="1">
              <a:spLocks noChangeArrowheads="1"/>
            </p:cNvSpPr>
            <p:nvPr/>
          </p:nvSpPr>
          <p:spPr bwMode="auto">
            <a:xfrm>
              <a:off x="6543" y="4973"/>
              <a:ext cx="538" cy="3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pitchFamily="34" charset="0"/>
                  <a:ea typeface="Calibri" pitchFamily="34" charset="0"/>
                  <a:cs typeface="Tahoma" pitchFamily="34" charset="0"/>
                </a:rPr>
                <a:t>50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" name="Text Box 14"/>
            <p:cNvSpPr txBox="1">
              <a:spLocks noChangeArrowheads="1"/>
            </p:cNvSpPr>
            <p:nvPr/>
          </p:nvSpPr>
          <p:spPr bwMode="auto">
            <a:xfrm>
              <a:off x="2654" y="4013"/>
              <a:ext cx="600" cy="3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pitchFamily="34" charset="0"/>
                  <a:ea typeface="Calibri" pitchFamily="34" charset="0"/>
                  <a:cs typeface="Tahoma" pitchFamily="34" charset="0"/>
                </a:rPr>
                <a:t>200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" name="Text Box 13"/>
            <p:cNvSpPr txBox="1">
              <a:spLocks noChangeArrowheads="1"/>
            </p:cNvSpPr>
            <p:nvPr/>
          </p:nvSpPr>
          <p:spPr bwMode="auto">
            <a:xfrm>
              <a:off x="2654" y="3431"/>
              <a:ext cx="600" cy="3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pitchFamily="34" charset="0"/>
                  <a:ea typeface="Calibri" pitchFamily="34" charset="0"/>
                  <a:cs typeface="Tahoma" pitchFamily="34" charset="0"/>
                </a:rPr>
                <a:t>400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" name="Text Box 12"/>
            <p:cNvSpPr txBox="1">
              <a:spLocks noChangeArrowheads="1"/>
            </p:cNvSpPr>
            <p:nvPr/>
          </p:nvSpPr>
          <p:spPr bwMode="auto">
            <a:xfrm>
              <a:off x="2654" y="2907"/>
              <a:ext cx="600" cy="3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pitchFamily="34" charset="0"/>
                  <a:ea typeface="Calibri" pitchFamily="34" charset="0"/>
                  <a:cs typeface="Tahoma" pitchFamily="34" charset="0"/>
                </a:rPr>
                <a:t>600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" name="Text Box 11"/>
            <p:cNvSpPr txBox="1">
              <a:spLocks noChangeArrowheads="1"/>
            </p:cNvSpPr>
            <p:nvPr/>
          </p:nvSpPr>
          <p:spPr bwMode="auto">
            <a:xfrm>
              <a:off x="2654" y="2306"/>
              <a:ext cx="600" cy="3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pitchFamily="34" charset="0"/>
                  <a:ea typeface="Calibri" pitchFamily="34" charset="0"/>
                  <a:cs typeface="Tahoma" pitchFamily="34" charset="0"/>
                </a:rPr>
                <a:t>800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" name="Text Box 10"/>
            <p:cNvSpPr txBox="1">
              <a:spLocks noChangeArrowheads="1"/>
            </p:cNvSpPr>
            <p:nvPr/>
          </p:nvSpPr>
          <p:spPr bwMode="auto">
            <a:xfrm>
              <a:off x="2588" y="1685"/>
              <a:ext cx="666" cy="3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pitchFamily="34" charset="0"/>
                  <a:ea typeface="Calibri" pitchFamily="34" charset="0"/>
                  <a:cs typeface="Tahoma" pitchFamily="34" charset="0"/>
                </a:rPr>
                <a:t>1000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" name="Text Box 9"/>
            <p:cNvSpPr txBox="1">
              <a:spLocks noChangeArrowheads="1"/>
            </p:cNvSpPr>
            <p:nvPr/>
          </p:nvSpPr>
          <p:spPr bwMode="auto">
            <a:xfrm>
              <a:off x="7744" y="1727"/>
              <a:ext cx="1469" cy="3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pitchFamily="34" charset="0"/>
                  <a:ea typeface="Calibri" pitchFamily="34" charset="0"/>
                  <a:cs typeface="Tahoma" pitchFamily="34" charset="0"/>
                </a:rPr>
                <a:t>Валовой доход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" name="Text Box 8"/>
            <p:cNvSpPr txBox="1">
              <a:spLocks noChangeArrowheads="1"/>
            </p:cNvSpPr>
            <p:nvPr/>
          </p:nvSpPr>
          <p:spPr bwMode="auto">
            <a:xfrm>
              <a:off x="7744" y="2619"/>
              <a:ext cx="1946" cy="3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pitchFamily="34" charset="0"/>
                  <a:ea typeface="Calibri" pitchFamily="34" charset="0"/>
                  <a:cs typeface="Tahoma" pitchFamily="34" charset="0"/>
                </a:rPr>
                <a:t>Суммарные издержки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Text Box 7"/>
            <p:cNvSpPr txBox="1">
              <a:spLocks noChangeArrowheads="1"/>
            </p:cNvSpPr>
            <p:nvPr/>
          </p:nvSpPr>
          <p:spPr bwMode="auto">
            <a:xfrm>
              <a:off x="7744" y="3318"/>
              <a:ext cx="1946" cy="3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pitchFamily="34" charset="0"/>
                  <a:ea typeface="Calibri" pitchFamily="34" charset="0"/>
                  <a:cs typeface="Tahoma" pitchFamily="34" charset="0"/>
                </a:rPr>
                <a:t>Постоянные издержки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" name="Text Box 6"/>
            <p:cNvSpPr txBox="1">
              <a:spLocks noChangeArrowheads="1"/>
            </p:cNvSpPr>
            <p:nvPr/>
          </p:nvSpPr>
          <p:spPr bwMode="auto">
            <a:xfrm>
              <a:off x="3266" y="1309"/>
              <a:ext cx="460" cy="7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pitchFamily="34" charset="0"/>
                  <a:ea typeface="Calibri" pitchFamily="34" charset="0"/>
                  <a:cs typeface="Tahoma" pitchFamily="34" charset="0"/>
                </a:rPr>
                <a:t>тыс. </a:t>
              </a:r>
              <a:r>
                <a:rPr kumimoji="0" lang="en-US" altLang="ru-RU" sz="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pitchFamily="34" charset="0"/>
                  <a:ea typeface="Calibri" pitchFamily="34" charset="0"/>
                  <a:cs typeface="Tahoma" pitchFamily="34" charset="0"/>
                </a:rPr>
                <a:t>KZT</a:t>
              </a:r>
              <a:endParaRPr kumimoji="0" lang="en-US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" name="Text Box 5"/>
            <p:cNvSpPr txBox="1">
              <a:spLocks noChangeArrowheads="1"/>
            </p:cNvSpPr>
            <p:nvPr/>
          </p:nvSpPr>
          <p:spPr bwMode="auto">
            <a:xfrm>
              <a:off x="6940" y="4806"/>
              <a:ext cx="1681" cy="5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pitchFamily="34" charset="0"/>
                  <a:ea typeface="Calibri" pitchFamily="34" charset="0"/>
                  <a:cs typeface="Tahoma" pitchFamily="34" charset="0"/>
                </a:rPr>
                <a:t>Объем продаж (тыс. шт.)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" name="Text Box 4"/>
            <p:cNvSpPr txBox="1">
              <a:spLocks noChangeArrowheads="1"/>
            </p:cNvSpPr>
            <p:nvPr/>
          </p:nvSpPr>
          <p:spPr bwMode="auto">
            <a:xfrm>
              <a:off x="5147" y="2299"/>
              <a:ext cx="2032" cy="3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pitchFamily="34" charset="0"/>
                  <a:ea typeface="Calibri" pitchFamily="34" charset="0"/>
                  <a:cs typeface="Tahoma" pitchFamily="34" charset="0"/>
                </a:rPr>
                <a:t>Целевая прибыль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" name="AutoShape 3"/>
            <p:cNvSpPr>
              <a:spLocks noChangeArrowheads="1"/>
            </p:cNvSpPr>
            <p:nvPr/>
          </p:nvSpPr>
          <p:spPr bwMode="auto">
            <a:xfrm>
              <a:off x="3254" y="4644"/>
              <a:ext cx="5196" cy="291"/>
            </a:xfrm>
            <a:prstGeom prst="rightArrow">
              <a:avLst>
                <a:gd name="adj1" fmla="val 59083"/>
                <a:gd name="adj2" fmla="val 78449"/>
              </a:avLst>
            </a:prstGeom>
            <a:gradFill rotWithShape="0">
              <a:gsLst>
                <a:gs pos="0">
                  <a:srgbClr val="FF3300"/>
                </a:gs>
                <a:gs pos="100000">
                  <a:srgbClr val="548DD4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2" name="AutoShape 2"/>
            <p:cNvSpPr>
              <a:spLocks noChangeArrowheads="1"/>
            </p:cNvSpPr>
            <p:nvPr/>
          </p:nvSpPr>
          <p:spPr bwMode="auto">
            <a:xfrm rot="16200000">
              <a:off x="1469" y="2857"/>
              <a:ext cx="3733" cy="291"/>
            </a:xfrm>
            <a:prstGeom prst="rightArrow">
              <a:avLst>
                <a:gd name="adj1" fmla="val 59083"/>
                <a:gd name="adj2" fmla="val 56361"/>
              </a:avLst>
            </a:prstGeom>
            <a:gradFill rotWithShape="0">
              <a:gsLst>
                <a:gs pos="0">
                  <a:srgbClr val="33CC33"/>
                </a:gs>
                <a:gs pos="100000">
                  <a:srgbClr val="FF330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43" name="Rectangle 5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Rectangle 63"/>
          <p:cNvSpPr>
            <a:spLocks noChangeArrowheads="1"/>
          </p:cNvSpPr>
          <p:nvPr/>
        </p:nvSpPr>
        <p:spPr bwMode="auto">
          <a:xfrm>
            <a:off x="152400" y="1524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1746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17462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5" name="Group 58"/>
          <p:cNvGrpSpPr>
            <a:grpSpLocks/>
          </p:cNvGrpSpPr>
          <p:nvPr/>
        </p:nvGrpSpPr>
        <p:grpSpPr bwMode="auto">
          <a:xfrm>
            <a:off x="4815904" y="790575"/>
            <a:ext cx="4292600" cy="482600"/>
            <a:chOff x="2142" y="2385"/>
            <a:chExt cx="6761" cy="761"/>
          </a:xfrm>
        </p:grpSpPr>
        <p:sp>
          <p:nvSpPr>
            <p:cNvPr id="46" name="Text Box 62"/>
            <p:cNvSpPr txBox="1">
              <a:spLocks noChangeArrowheads="1"/>
            </p:cNvSpPr>
            <p:nvPr/>
          </p:nvSpPr>
          <p:spPr bwMode="auto">
            <a:xfrm>
              <a:off x="4346" y="2385"/>
              <a:ext cx="2611" cy="4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Calibri" pitchFamily="34" charset="0"/>
                  <a:cs typeface="Times New Roman" pitchFamily="18" charset="0"/>
                </a:rPr>
                <a:t>Постоянные издержки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7" name="Text Box 61"/>
            <p:cNvSpPr txBox="1">
              <a:spLocks noChangeArrowheads="1"/>
            </p:cNvSpPr>
            <p:nvPr/>
          </p:nvSpPr>
          <p:spPr bwMode="auto">
            <a:xfrm>
              <a:off x="2142" y="2463"/>
              <a:ext cx="1815" cy="4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indent="174625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174625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pitchFamily="34" charset="0"/>
                  <a:ea typeface="Times New Roman" pitchFamily="18" charset="0"/>
                  <a:cs typeface="Tahoma" pitchFamily="34" charset="0"/>
                </a:rPr>
                <a:t>ТБ =</a:t>
              </a:r>
              <a:endParaRPr kumimoji="0" lang="ru-RU" alt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174625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" name="Text Box 60"/>
            <p:cNvSpPr txBox="1">
              <a:spLocks noChangeArrowheads="1"/>
            </p:cNvSpPr>
            <p:nvPr/>
          </p:nvSpPr>
          <p:spPr bwMode="auto">
            <a:xfrm>
              <a:off x="2855" y="2717"/>
              <a:ext cx="6048" cy="4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Calibri" pitchFamily="34" charset="0"/>
                  <a:cs typeface="Times New Roman" pitchFamily="18" charset="0"/>
                </a:rPr>
                <a:t>Цена — переменные издержки на единицу продукции</a:t>
              </a:r>
              <a:endPara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" name="AutoShape 59"/>
            <p:cNvSpPr>
              <a:spLocks noChangeShapeType="1"/>
            </p:cNvSpPr>
            <p:nvPr/>
          </p:nvSpPr>
          <p:spPr bwMode="auto">
            <a:xfrm>
              <a:off x="3231" y="2717"/>
              <a:ext cx="5271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50" name="Rectangle 67"/>
          <p:cNvSpPr>
            <a:spLocks noChangeArrowheads="1"/>
          </p:cNvSpPr>
          <p:nvPr/>
        </p:nvSpPr>
        <p:spPr bwMode="auto">
          <a:xfrm>
            <a:off x="1524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1746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17462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151120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43408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b="1" smtClean="0"/>
              <a:t>Assignment</a:t>
            </a:r>
            <a:endParaRPr lang="ru-RU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692696"/>
            <a:ext cx="8534400" cy="5433467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000" dirty="0" smtClean="0"/>
              <a:t>Study the material</a:t>
            </a:r>
            <a:r>
              <a:rPr lang="ru-RU" sz="2000" dirty="0" smtClean="0"/>
              <a:t>;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/>
              <a:t>Elaborate disclosure Kazakhstani business strategy types, using classification M. Porter</a:t>
            </a:r>
            <a:r>
              <a:rPr lang="ru-RU" sz="2000" dirty="0" smtClean="0"/>
              <a:t> (слайд </a:t>
            </a:r>
            <a:r>
              <a:rPr lang="en-US" sz="2000" dirty="0" smtClean="0"/>
              <a:t>8</a:t>
            </a:r>
            <a:r>
              <a:rPr lang="ru-RU" sz="2000" dirty="0" smtClean="0"/>
              <a:t>) и слайд </a:t>
            </a:r>
            <a:r>
              <a:rPr lang="en-US" sz="2000" dirty="0" smtClean="0"/>
              <a:t>10</a:t>
            </a:r>
            <a:r>
              <a:rPr lang="ru-RU" sz="2000" dirty="0" smtClean="0"/>
              <a:t>;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/>
              <a:t>Case Study </a:t>
            </a:r>
            <a:r>
              <a:rPr lang="ru-RU" sz="2000" dirty="0" smtClean="0"/>
              <a:t>«</a:t>
            </a:r>
            <a:r>
              <a:rPr lang="en-US" sz="2000" dirty="0" err="1" smtClean="0"/>
              <a:t>AvtoVAZ</a:t>
            </a:r>
            <a:r>
              <a:rPr lang="en-US" sz="2000" dirty="0" smtClean="0"/>
              <a:t>: a strategy for 2020</a:t>
            </a:r>
            <a:r>
              <a:rPr lang="ru-RU" sz="2000" dirty="0" smtClean="0"/>
              <a:t>».</a:t>
            </a:r>
            <a:r>
              <a:rPr lang="en-US" sz="2000" dirty="0" smtClean="0"/>
              <a:t> </a:t>
            </a:r>
            <a:endParaRPr lang="ru-RU" sz="2000" dirty="0" smtClean="0"/>
          </a:p>
          <a:p>
            <a:pPr marL="0" indent="0">
              <a:buNone/>
            </a:pPr>
            <a:r>
              <a:rPr lang="en-US" sz="2000" dirty="0" smtClean="0"/>
              <a:t>View the video yourself and answer questions</a:t>
            </a:r>
            <a:r>
              <a:rPr lang="ru-RU" sz="2000" dirty="0" smtClean="0"/>
              <a:t>:</a:t>
            </a:r>
          </a:p>
          <a:p>
            <a:pPr marL="0" indent="0">
              <a:buNone/>
            </a:pPr>
            <a:r>
              <a:rPr lang="en-US" sz="2000" dirty="0" smtClean="0"/>
              <a:t>https</a:t>
            </a:r>
            <a:r>
              <a:rPr lang="en-US" sz="2000" dirty="0"/>
              <a:t>://mail.google.com/mail/?pli=1#inbox/1489c6b09e9f9159?projector=1</a:t>
            </a:r>
            <a:endParaRPr lang="ru-RU" sz="2000" dirty="0" smtClean="0"/>
          </a:p>
          <a:p>
            <a:pPr marL="0" indent="0">
              <a:buNone/>
            </a:pPr>
            <a:r>
              <a:rPr lang="ru-RU" sz="1800" i="1" dirty="0" smtClean="0"/>
              <a:t>(1). </a:t>
            </a:r>
            <a:r>
              <a:rPr lang="en-US" sz="1800" i="1" dirty="0" smtClean="0"/>
              <a:t>Who is a partner in the alliance with the </a:t>
            </a:r>
            <a:r>
              <a:rPr lang="en-US" sz="1800" i="1" dirty="0" err="1" smtClean="0"/>
              <a:t>AvtoVAZ</a:t>
            </a:r>
            <a:endParaRPr lang="en-US" sz="1800" i="1" dirty="0" smtClean="0"/>
          </a:p>
          <a:p>
            <a:pPr marL="0" indent="0">
              <a:buNone/>
            </a:pPr>
            <a:r>
              <a:rPr lang="en-US" sz="1800" i="1" dirty="0" smtClean="0"/>
              <a:t> and owns a controlling</a:t>
            </a:r>
            <a:r>
              <a:rPr lang="ru-RU" sz="1800" i="1" dirty="0" smtClean="0"/>
              <a:t>?</a:t>
            </a:r>
          </a:p>
          <a:p>
            <a:pPr marL="0" indent="0">
              <a:buNone/>
            </a:pPr>
            <a:r>
              <a:rPr lang="ru-RU" sz="1800" i="1" dirty="0" smtClean="0"/>
              <a:t>(2). </a:t>
            </a:r>
            <a:r>
              <a:rPr lang="en-US" sz="1800" i="1" dirty="0" smtClean="0"/>
              <a:t>How to implement the strategy</a:t>
            </a:r>
            <a:r>
              <a:rPr lang="ru-RU" sz="1800" i="1" dirty="0" smtClean="0"/>
              <a:t>?</a:t>
            </a:r>
          </a:p>
          <a:p>
            <a:pPr marL="0" indent="0">
              <a:buNone/>
            </a:pPr>
            <a:r>
              <a:rPr lang="ru-RU" sz="1800" i="1" dirty="0" smtClean="0"/>
              <a:t>(3). </a:t>
            </a:r>
            <a:r>
              <a:rPr lang="en-US" sz="1800" i="1" dirty="0" smtClean="0"/>
              <a:t>The benefits of the Alliance</a:t>
            </a:r>
            <a:r>
              <a:rPr lang="ru-RU" sz="1800" i="1" dirty="0" smtClean="0"/>
              <a:t>?</a:t>
            </a:r>
          </a:p>
          <a:p>
            <a:pPr marL="0" indent="0">
              <a:buNone/>
            </a:pPr>
            <a:r>
              <a:rPr lang="ru-RU" sz="1800" i="1" dirty="0" smtClean="0"/>
              <a:t>(4). </a:t>
            </a:r>
            <a:r>
              <a:rPr lang="en-US" sz="1800" i="1" dirty="0" smtClean="0"/>
              <a:t>How many suppliers at </a:t>
            </a:r>
            <a:r>
              <a:rPr lang="en-US" sz="1800" i="1" dirty="0" err="1" smtClean="0"/>
              <a:t>AvtoVAZ</a:t>
            </a:r>
            <a:r>
              <a:rPr lang="ru-RU" sz="1800" i="1" dirty="0" smtClean="0"/>
              <a:t>?</a:t>
            </a:r>
          </a:p>
          <a:p>
            <a:pPr marL="0" indent="0">
              <a:buNone/>
            </a:pPr>
            <a:r>
              <a:rPr lang="ru-RU" sz="1800" i="1" dirty="0" smtClean="0"/>
              <a:t>(5). </a:t>
            </a:r>
            <a:r>
              <a:rPr lang="en-US" sz="1800" i="1" dirty="0" smtClean="0"/>
              <a:t>How much years restructured debt </a:t>
            </a:r>
            <a:r>
              <a:rPr lang="en-US" sz="1800" i="1" dirty="0" err="1" smtClean="0"/>
              <a:t>AvtoVAZ</a:t>
            </a:r>
            <a:r>
              <a:rPr lang="ru-RU" sz="1800" i="1" dirty="0" smtClean="0"/>
              <a:t>?</a:t>
            </a:r>
          </a:p>
          <a:p>
            <a:pPr marL="0" indent="0">
              <a:buNone/>
            </a:pPr>
            <a:r>
              <a:rPr lang="ru-RU" sz="1800" i="1" dirty="0" smtClean="0"/>
              <a:t>(6). </a:t>
            </a:r>
            <a:r>
              <a:rPr lang="en-US" sz="1800" i="1" dirty="0" smtClean="0"/>
              <a:t>What new approach applied to car dealers? How many dealers and planned?</a:t>
            </a:r>
          </a:p>
          <a:p>
            <a:pPr marL="0" indent="0">
              <a:buNone/>
            </a:pPr>
            <a:r>
              <a:rPr lang="ru-RU" sz="1800" i="1" dirty="0" smtClean="0"/>
              <a:t>(7). </a:t>
            </a:r>
            <a:r>
              <a:rPr lang="en-US" sz="1800" i="1" dirty="0" smtClean="0"/>
              <a:t>How much decreased the number of defects?  How that achieved</a:t>
            </a:r>
            <a:r>
              <a:rPr lang="ru-RU" sz="1800" i="1" dirty="0" smtClean="0"/>
              <a:t>?</a:t>
            </a:r>
          </a:p>
          <a:p>
            <a:pPr marL="0" indent="0">
              <a:buNone/>
            </a:pPr>
            <a:r>
              <a:rPr lang="ru-RU" sz="1800" i="1" dirty="0" smtClean="0"/>
              <a:t>(8). </a:t>
            </a:r>
            <a:r>
              <a:rPr lang="en-US" sz="1800" i="1" dirty="0" smtClean="0"/>
              <a:t>What market segment is targeted production of </a:t>
            </a:r>
            <a:r>
              <a:rPr lang="en-US" sz="1800" i="1" dirty="0" err="1" smtClean="0"/>
              <a:t>AvtoVAZ</a:t>
            </a:r>
            <a:r>
              <a:rPr lang="ru-RU" sz="1800" i="1" dirty="0" smtClean="0"/>
              <a:t>?</a:t>
            </a:r>
            <a:endParaRPr lang="ru-RU" sz="18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A394B-AE98-41BB-BE7E-C8B52BB61434}" type="slidenum">
              <a:rPr lang="ru-RU" smtClean="0"/>
              <a:pPr/>
              <a:t>38</a:t>
            </a:fld>
            <a:endParaRPr lang="ru-RU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rgbClr val="222222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900" b="0" i="0" u="none" strike="noStrike" cap="none" normalizeH="0" baseline="0" smtClean="0">
              <a:ln>
                <a:noFill/>
              </a:ln>
              <a:solidFill>
                <a:srgbClr val="222222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32" name="Picture 8" descr="https://i.ytimg.com/vi/Vzjn54izBPo/mqdefaul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2929444"/>
            <a:ext cx="2808312" cy="1579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8689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tx2"/>
                </a:solidFill>
              </a:rPr>
              <a:t>The task of marketing</a:t>
            </a:r>
            <a:endParaRPr lang="ru-RU" sz="3200" b="1" dirty="0">
              <a:solidFill>
                <a:schemeClr val="tx2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r>
              <a:rPr lang="en-US" dirty="0" smtClean="0"/>
              <a:t>Organization for the harmonization of </a:t>
            </a:r>
            <a:r>
              <a:rPr lang="en-US" u="sng" dirty="0" smtClean="0"/>
              <a:t>resources </a:t>
            </a:r>
            <a:r>
              <a:rPr lang="en-US" dirty="0" smtClean="0"/>
              <a:t>of the company with the </a:t>
            </a:r>
            <a:r>
              <a:rPr lang="en-US" u="sng" dirty="0" smtClean="0"/>
              <a:t>demands</a:t>
            </a:r>
            <a:r>
              <a:rPr lang="en-US" dirty="0" smtClean="0"/>
              <a:t> of consumers</a:t>
            </a:r>
            <a:r>
              <a:rPr lang="ru-RU" dirty="0" smtClean="0"/>
              <a:t>. </a:t>
            </a:r>
          </a:p>
          <a:p>
            <a:endParaRPr lang="ru-RU" dirty="0"/>
          </a:p>
          <a:p>
            <a:pPr marL="0" indent="0">
              <a:buNone/>
            </a:pPr>
            <a:r>
              <a:rPr lang="en-US" b="1" dirty="0" smtClean="0"/>
              <a:t>The result:</a:t>
            </a:r>
          </a:p>
          <a:p>
            <a:r>
              <a:rPr lang="en-US" dirty="0" smtClean="0"/>
              <a:t>providing consumers with services that meet their needs</a:t>
            </a:r>
            <a:r>
              <a:rPr lang="ru-RU" dirty="0" smtClean="0"/>
              <a:t>,  </a:t>
            </a:r>
          </a:p>
          <a:p>
            <a:r>
              <a:rPr lang="en-US" dirty="0" smtClean="0"/>
              <a:t>receiving by company by increasing product sales profits necessary for its smooth and efficient operation and better meet consumer needs in the future</a:t>
            </a:r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43268-6192-4747-A09D-E0FFF4CB29E7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42371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562074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chemeClr val="tx2"/>
                </a:solidFill>
              </a:rPr>
              <a:t>Marketing in the management of the company</a:t>
            </a:r>
            <a:endParaRPr lang="ru-RU" sz="3200" dirty="0">
              <a:solidFill>
                <a:schemeClr val="tx2"/>
              </a:solidFill>
            </a:endParaRPr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4464496"/>
          </a:xfrm>
        </p:spPr>
        <p:txBody>
          <a:bodyPr>
            <a:normAutofit/>
          </a:bodyPr>
          <a:lstStyle/>
          <a:p>
            <a:r>
              <a:rPr lang="en-US" dirty="0" smtClean="0"/>
              <a:t>External environment</a:t>
            </a:r>
            <a:r>
              <a:rPr lang="ru-RU" dirty="0" smtClean="0"/>
              <a:t> – </a:t>
            </a:r>
            <a:r>
              <a:rPr lang="en-US" dirty="0" smtClean="0"/>
              <a:t>PESTLE</a:t>
            </a:r>
          </a:p>
          <a:p>
            <a:r>
              <a:rPr lang="en-US" dirty="0" smtClean="0"/>
              <a:t>Goals of Marketing: Develop Demand, Volume of Sales and Market Share</a:t>
            </a:r>
          </a:p>
          <a:p>
            <a:r>
              <a:rPr lang="en-US" dirty="0" smtClean="0"/>
              <a:t>Mission</a:t>
            </a:r>
          </a:p>
          <a:p>
            <a:r>
              <a:rPr lang="en-US" dirty="0" smtClean="0"/>
              <a:t>Goals of Management – provide sustainable development of the company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43268-6192-4747-A09D-E0FFF4CB29E7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09319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3635896" y="304800"/>
            <a:ext cx="4974704" cy="1431925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 smtClean="0">
                <a:solidFill>
                  <a:schemeClr val="tx2"/>
                </a:solidFill>
              </a:rPr>
              <a:t>The essence of strategic management</a:t>
            </a:r>
            <a:endParaRPr lang="ru-RU" sz="3600" b="1" dirty="0">
              <a:solidFill>
                <a:schemeClr val="tx2"/>
              </a:solidFill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827088" y="1916113"/>
            <a:ext cx="8316912" cy="4752975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buFont typeface="Wingdings" pitchFamily="2" charset="2"/>
              <a:buAutoNum type="arabicPeriod"/>
              <a:defRPr/>
            </a:pPr>
            <a:r>
              <a:rPr lang="en-US" sz="1800" b="1" dirty="0" smtClean="0">
                <a:solidFill>
                  <a:schemeClr val="tx2"/>
                </a:solidFill>
              </a:rPr>
              <a:t>Strategic analysis: </a:t>
            </a:r>
          </a:p>
          <a:p>
            <a:pPr>
              <a:lnSpc>
                <a:spcPct val="80000"/>
              </a:lnSpc>
              <a:defRPr/>
            </a:pPr>
            <a:r>
              <a:rPr lang="en-US" sz="1800" b="1" dirty="0" smtClean="0">
                <a:solidFill>
                  <a:schemeClr val="tx2"/>
                </a:solidFill>
              </a:rPr>
              <a:t>analysis of external business environment; </a:t>
            </a:r>
          </a:p>
          <a:p>
            <a:pPr>
              <a:lnSpc>
                <a:spcPct val="80000"/>
              </a:lnSpc>
              <a:defRPr/>
            </a:pPr>
            <a:r>
              <a:rPr lang="en-US" sz="1800" b="1" dirty="0" smtClean="0">
                <a:solidFill>
                  <a:schemeClr val="tx2"/>
                </a:solidFill>
              </a:rPr>
              <a:t>analysis of the resource potential of the enterprise (internally).</a:t>
            </a:r>
          </a:p>
          <a:p>
            <a:pPr>
              <a:lnSpc>
                <a:spcPct val="80000"/>
              </a:lnSpc>
              <a:buFont typeface="+mj-lt"/>
              <a:buAutoNum type="arabicPeriod" startAt="2"/>
              <a:defRPr/>
            </a:pPr>
            <a:r>
              <a:rPr lang="en-US" sz="1800" b="1" dirty="0" smtClean="0">
                <a:solidFill>
                  <a:schemeClr val="tx2"/>
                </a:solidFill>
              </a:rPr>
              <a:t>Definition of enterprise policy (definition of purpose</a:t>
            </a:r>
            <a:r>
              <a:rPr lang="ru-RU" sz="1800" dirty="0" smtClean="0">
                <a:solidFill>
                  <a:schemeClr val="tx2"/>
                </a:solidFill>
              </a:rPr>
              <a:t>).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800" b="1" dirty="0" smtClean="0">
                <a:solidFill>
                  <a:schemeClr val="tx2"/>
                </a:solidFill>
              </a:rPr>
              <a:t>3.</a:t>
            </a:r>
            <a:r>
              <a:rPr lang="ru-RU" sz="1800" dirty="0" smtClean="0">
                <a:solidFill>
                  <a:schemeClr val="tx2"/>
                </a:solidFill>
              </a:rPr>
              <a:t> </a:t>
            </a:r>
            <a:r>
              <a:rPr lang="en-US" sz="1800" b="1" dirty="0" smtClean="0">
                <a:solidFill>
                  <a:schemeClr val="tx2"/>
                </a:solidFill>
              </a:rPr>
              <a:t>Basic strategy formulation and selection of alternatives</a:t>
            </a:r>
            <a:r>
              <a:rPr lang="ru-RU" sz="1800" b="1" dirty="0" smtClean="0">
                <a:solidFill>
                  <a:schemeClr val="tx2"/>
                </a:solidFill>
              </a:rPr>
              <a:t>:</a:t>
            </a:r>
          </a:p>
          <a:p>
            <a:pPr marL="725488">
              <a:lnSpc>
                <a:spcPct val="80000"/>
              </a:lnSpc>
              <a:defRPr/>
            </a:pPr>
            <a:r>
              <a:rPr lang="en-US" sz="1800" dirty="0" smtClean="0">
                <a:solidFill>
                  <a:schemeClr val="tx2"/>
                </a:solidFill>
              </a:rPr>
              <a:t>definition of basic strategy</a:t>
            </a:r>
            <a:r>
              <a:rPr lang="ru-RU" sz="1800" dirty="0" smtClean="0">
                <a:solidFill>
                  <a:schemeClr val="tx2"/>
                </a:solidFill>
              </a:rPr>
              <a:t>;</a:t>
            </a:r>
          </a:p>
          <a:p>
            <a:pPr marL="725488">
              <a:lnSpc>
                <a:spcPct val="80000"/>
              </a:lnSpc>
              <a:defRPr/>
            </a:pPr>
            <a:r>
              <a:rPr lang="en-US" sz="1800" dirty="0" smtClean="0">
                <a:solidFill>
                  <a:schemeClr val="tx2"/>
                </a:solidFill>
              </a:rPr>
              <a:t>the choice of strategic alternatives</a:t>
            </a:r>
            <a:r>
              <a:rPr lang="ru-RU" sz="1800" dirty="0" smtClean="0">
                <a:solidFill>
                  <a:schemeClr val="tx2"/>
                </a:solidFill>
              </a:rPr>
              <a:t>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800" b="1" dirty="0" smtClean="0">
                <a:solidFill>
                  <a:schemeClr val="tx2"/>
                </a:solidFill>
              </a:rPr>
              <a:t>4.</a:t>
            </a:r>
            <a:r>
              <a:rPr lang="ru-RU" sz="1800" dirty="0" smtClean="0">
                <a:solidFill>
                  <a:schemeClr val="tx2"/>
                </a:solidFill>
              </a:rPr>
              <a:t> </a:t>
            </a:r>
            <a:r>
              <a:rPr lang="en-US" sz="1800" b="1" dirty="0" smtClean="0">
                <a:solidFill>
                  <a:schemeClr val="tx2"/>
                </a:solidFill>
              </a:rPr>
              <a:t>Formulation of functional strategies</a:t>
            </a:r>
            <a:r>
              <a:rPr lang="ru-RU" sz="1800" b="1" dirty="0" smtClean="0">
                <a:solidFill>
                  <a:schemeClr val="tx2"/>
                </a:solidFill>
              </a:rPr>
              <a:t>:</a:t>
            </a:r>
          </a:p>
          <a:p>
            <a:pPr marL="725488">
              <a:lnSpc>
                <a:spcPct val="80000"/>
              </a:lnSpc>
              <a:defRPr/>
            </a:pPr>
            <a:r>
              <a:rPr lang="en-US" sz="1800" dirty="0" smtClean="0">
                <a:solidFill>
                  <a:schemeClr val="tx2"/>
                </a:solidFill>
              </a:rPr>
              <a:t>marketing strategy</a:t>
            </a:r>
            <a:r>
              <a:rPr lang="ru-RU" sz="1800" dirty="0" smtClean="0">
                <a:solidFill>
                  <a:schemeClr val="tx2"/>
                </a:solidFill>
              </a:rPr>
              <a:t>;</a:t>
            </a:r>
          </a:p>
          <a:p>
            <a:pPr marL="725488">
              <a:lnSpc>
                <a:spcPct val="80000"/>
              </a:lnSpc>
              <a:defRPr/>
            </a:pPr>
            <a:r>
              <a:rPr lang="en-US" sz="1800" dirty="0" smtClean="0">
                <a:solidFill>
                  <a:schemeClr val="tx2"/>
                </a:solidFill>
              </a:rPr>
              <a:t>financial strategy</a:t>
            </a:r>
            <a:r>
              <a:rPr lang="ru-RU" sz="1800" dirty="0" smtClean="0">
                <a:solidFill>
                  <a:schemeClr val="tx2"/>
                </a:solidFill>
              </a:rPr>
              <a:t>;</a:t>
            </a:r>
          </a:p>
          <a:p>
            <a:pPr marL="725488">
              <a:lnSpc>
                <a:spcPct val="80000"/>
              </a:lnSpc>
              <a:defRPr/>
            </a:pPr>
            <a:r>
              <a:rPr lang="en-US" sz="1800" dirty="0" smtClean="0">
                <a:solidFill>
                  <a:schemeClr val="tx2"/>
                </a:solidFill>
              </a:rPr>
              <a:t>RESEARCH and DEVELOPMENT strategy</a:t>
            </a:r>
            <a:r>
              <a:rPr lang="ru-RU" sz="1800" dirty="0" smtClean="0">
                <a:solidFill>
                  <a:schemeClr val="tx2"/>
                </a:solidFill>
              </a:rPr>
              <a:t>;</a:t>
            </a:r>
          </a:p>
          <a:p>
            <a:pPr marL="725488">
              <a:lnSpc>
                <a:spcPct val="80000"/>
              </a:lnSpc>
              <a:defRPr/>
            </a:pPr>
            <a:r>
              <a:rPr lang="en-US" sz="1800" dirty="0" smtClean="0">
                <a:solidFill>
                  <a:schemeClr val="tx2"/>
                </a:solidFill>
              </a:rPr>
              <a:t>production strategy</a:t>
            </a:r>
            <a:r>
              <a:rPr lang="ru-RU" sz="1800" dirty="0" smtClean="0">
                <a:solidFill>
                  <a:schemeClr val="tx2"/>
                </a:solidFill>
              </a:rPr>
              <a:t>;</a:t>
            </a:r>
          </a:p>
          <a:p>
            <a:pPr marL="725488">
              <a:lnSpc>
                <a:spcPct val="80000"/>
              </a:lnSpc>
              <a:defRPr/>
            </a:pPr>
            <a:r>
              <a:rPr lang="en-US" sz="1800" dirty="0" smtClean="0">
                <a:solidFill>
                  <a:schemeClr val="tx2"/>
                </a:solidFill>
              </a:rPr>
              <a:t>social strategy</a:t>
            </a:r>
            <a:r>
              <a:rPr lang="ru-RU" sz="1800" dirty="0" smtClean="0">
                <a:solidFill>
                  <a:schemeClr val="tx2"/>
                </a:solidFill>
              </a:rPr>
              <a:t>;</a:t>
            </a:r>
          </a:p>
          <a:p>
            <a:pPr marL="725488">
              <a:lnSpc>
                <a:spcPct val="80000"/>
              </a:lnSpc>
              <a:defRPr/>
            </a:pPr>
            <a:r>
              <a:rPr lang="en-US" sz="1800" dirty="0" smtClean="0">
                <a:solidFill>
                  <a:schemeClr val="tx2"/>
                </a:solidFill>
              </a:rPr>
              <a:t>organizational change strategy</a:t>
            </a:r>
            <a:r>
              <a:rPr lang="ru-RU" sz="1800" dirty="0" smtClean="0">
                <a:solidFill>
                  <a:schemeClr val="tx2"/>
                </a:solidFill>
              </a:rPr>
              <a:t>;</a:t>
            </a:r>
          </a:p>
          <a:p>
            <a:pPr marL="725488">
              <a:lnSpc>
                <a:spcPct val="80000"/>
              </a:lnSpc>
              <a:defRPr/>
            </a:pPr>
            <a:r>
              <a:rPr lang="en-US" sz="1800" dirty="0" smtClean="0">
                <a:solidFill>
                  <a:schemeClr val="tx2"/>
                </a:solidFill>
              </a:rPr>
              <a:t>environmental strategy</a:t>
            </a:r>
            <a:r>
              <a:rPr lang="ru-RU" sz="1800" dirty="0" smtClean="0">
                <a:solidFill>
                  <a:schemeClr val="tx2"/>
                </a:solidFill>
              </a:rPr>
              <a:t>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800" b="1" dirty="0" smtClean="0">
                <a:solidFill>
                  <a:schemeClr val="tx2"/>
                </a:solidFill>
              </a:rPr>
              <a:t>5.</a:t>
            </a:r>
            <a:r>
              <a:rPr lang="ru-RU" sz="1800" dirty="0" smtClean="0">
                <a:solidFill>
                  <a:schemeClr val="tx2"/>
                </a:solidFill>
              </a:rPr>
              <a:t> </a:t>
            </a:r>
            <a:r>
              <a:rPr lang="en-US" sz="1800" b="1" dirty="0" smtClean="0">
                <a:solidFill>
                  <a:schemeClr val="tx2"/>
                </a:solidFill>
              </a:rPr>
              <a:t>The formation of product strategy (business projects)</a:t>
            </a:r>
            <a:r>
              <a:rPr lang="ru-RU" sz="1800" dirty="0" smtClean="0">
                <a:solidFill>
                  <a:schemeClr val="tx2"/>
                </a:solidFill>
              </a:rPr>
              <a:t>.</a:t>
            </a:r>
            <a:endParaRPr lang="ru-RU" sz="18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A394B-AE98-41BB-BE7E-C8B52BB61434}" type="slidenum">
              <a:rPr lang="ru-RU" smtClean="0"/>
              <a:pPr/>
              <a:t>6</a:t>
            </a:fld>
            <a:endParaRPr lang="ru-RU"/>
          </a:p>
        </p:txBody>
      </p:sp>
      <p:sp>
        <p:nvSpPr>
          <p:cNvPr id="5" name="AutoShape 14"/>
          <p:cNvSpPr>
            <a:spLocks noChangeArrowheads="1"/>
          </p:cNvSpPr>
          <p:nvPr/>
        </p:nvSpPr>
        <p:spPr bwMode="auto">
          <a:xfrm>
            <a:off x="179512" y="60325"/>
            <a:ext cx="3600400" cy="1855788"/>
          </a:xfrm>
          <a:prstGeom prst="star16">
            <a:avLst>
              <a:gd name="adj" fmla="val 37500"/>
            </a:avLst>
          </a:prstGeom>
          <a:solidFill>
            <a:srgbClr val="FFFF00"/>
          </a:solidFill>
          <a:ln w="101600">
            <a:solidFill>
              <a:srgbClr val="FF003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>
              <a:lnSpc>
                <a:spcPct val="80000"/>
              </a:lnSpc>
            </a:pPr>
            <a:r>
              <a:rPr lang="en-US" sz="2800" b="1" dirty="0" smtClean="0">
                <a:solidFill>
                  <a:srgbClr val="333399"/>
                </a:solidFill>
                <a:effectLst/>
                <a:latin typeface="Times New Roman" pitchFamily="18" charset="0"/>
              </a:rPr>
              <a:t>Business success!</a:t>
            </a:r>
            <a:endParaRPr lang="ru-RU" sz="2800" b="1" dirty="0">
              <a:solidFill>
                <a:srgbClr val="333399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5624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5192" y="274638"/>
            <a:ext cx="8507288" cy="1143000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chemeClr val="tx2"/>
                </a:solidFill>
              </a:rPr>
              <a:t>1. </a:t>
            </a:r>
            <a:r>
              <a:rPr lang="en-US" sz="3200" b="1" dirty="0" smtClean="0">
                <a:solidFill>
                  <a:schemeClr val="tx2"/>
                </a:solidFill>
              </a:rPr>
              <a:t>Strategic segmentation (concept, Strategic Management Zones and Strategic Business Units)</a:t>
            </a:r>
            <a:endParaRPr lang="ru-RU" sz="3200" b="1" dirty="0">
              <a:solidFill>
                <a:schemeClr val="tx2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1926738"/>
              </p:ext>
            </p:extLst>
          </p:nvPr>
        </p:nvGraphicFramePr>
        <p:xfrm>
          <a:off x="457200" y="1590248"/>
          <a:ext cx="8229600" cy="4815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57400"/>
                <a:gridCol w="2057400"/>
                <a:gridCol w="2160240"/>
                <a:gridCol w="1954560"/>
              </a:tblGrid>
              <a:tr h="370840">
                <a:tc>
                  <a:txBody>
                    <a:bodyPr/>
                    <a:lstStyle/>
                    <a:p>
                      <a:endParaRPr lang="ru-RU" sz="22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Area of demand</a:t>
                      </a:r>
                      <a:endParaRPr lang="ru-RU" sz="2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sz="22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sz="220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93864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Technology</a:t>
                      </a:r>
                      <a:r>
                        <a:rPr lang="ru-RU" sz="2200" dirty="0" smtClean="0"/>
                        <a:t>-1</a:t>
                      </a:r>
                    </a:p>
                    <a:p>
                      <a:pPr algn="ctr"/>
                      <a:r>
                        <a:rPr lang="en-US" sz="2200" dirty="0" smtClean="0"/>
                        <a:t>SMZ</a:t>
                      </a:r>
                      <a:r>
                        <a:rPr lang="ru-RU" sz="2200" dirty="0" smtClean="0"/>
                        <a:t>-1</a:t>
                      </a:r>
                      <a:endParaRPr lang="ru-RU" sz="2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sz="2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Technology</a:t>
                      </a:r>
                      <a:r>
                        <a:rPr lang="ru-RU" sz="2200" dirty="0" smtClean="0"/>
                        <a:t>-2</a:t>
                      </a:r>
                    </a:p>
                    <a:p>
                      <a:pPr algn="ctr"/>
                      <a:r>
                        <a:rPr lang="en-US" sz="2200" dirty="0" smtClean="0"/>
                        <a:t>SMZ</a:t>
                      </a:r>
                      <a:r>
                        <a:rPr lang="ru-RU" sz="2200" dirty="0" smtClean="0"/>
                        <a:t>-2</a:t>
                      </a:r>
                      <a:endParaRPr lang="ru-RU" sz="2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Environment</a:t>
                      </a:r>
                      <a:endParaRPr lang="ru-RU" sz="2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57200">
                <a:tc>
                  <a:txBody>
                    <a:bodyPr/>
                    <a:lstStyle/>
                    <a:p>
                      <a:endParaRPr lang="ru-RU" sz="22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r>
                        <a:rPr lang="en-US" sz="2200" dirty="0" smtClean="0"/>
                        <a:t>Production of homogeneous groups of goods</a:t>
                      </a:r>
                    </a:p>
                    <a:p>
                      <a:endParaRPr lang="ru-RU" sz="22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sz="22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sz="22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57200">
                <a:tc>
                  <a:txBody>
                    <a:bodyPr/>
                    <a:lstStyle/>
                    <a:p>
                      <a:endParaRPr lang="ru-RU" sz="22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2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sz="22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Strategic development</a:t>
                      </a:r>
                      <a:endParaRPr lang="ru-RU" sz="2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sz="2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Securing profits</a:t>
                      </a:r>
                      <a:endParaRPr lang="ru-RU" sz="2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/>
                        <a:t>Фирма</a:t>
                      </a:r>
                      <a:endParaRPr lang="ru-RU" sz="2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sz="2200" dirty="0" smtClean="0"/>
                    </a:p>
                    <a:p>
                      <a:pPr algn="ctr"/>
                      <a:r>
                        <a:rPr lang="en-US" sz="2200" dirty="0" smtClean="0"/>
                        <a:t>SBU</a:t>
                      </a:r>
                      <a:endParaRPr lang="ru-RU" sz="22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sz="22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Subdivision current commercial activity</a:t>
                      </a:r>
                      <a:endParaRPr lang="ru-RU" sz="22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sz="22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A394B-AE98-41BB-BE7E-C8B52BB61434}" type="slidenum">
              <a:rPr lang="ru-RU" smtClean="0"/>
              <a:pPr/>
              <a:t>7</a:t>
            </a:fld>
            <a:endParaRPr lang="ru-RU"/>
          </a:p>
        </p:txBody>
      </p:sp>
      <p:cxnSp>
        <p:nvCxnSpPr>
          <p:cNvPr id="7" name="Straight Arrow Connector 6"/>
          <p:cNvCxnSpPr/>
          <p:nvPr/>
        </p:nvCxnSpPr>
        <p:spPr>
          <a:xfrm flipH="1" flipV="1">
            <a:off x="2123728" y="2780928"/>
            <a:ext cx="432048" cy="43204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4355976" y="2780928"/>
            <a:ext cx="648072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79512" y="3501008"/>
            <a:ext cx="22322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355976" y="3501008"/>
            <a:ext cx="30243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2123728" y="3717032"/>
            <a:ext cx="432048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283968" y="3645024"/>
            <a:ext cx="648072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1475656" y="5013176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5940152" y="4797152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9148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26"/>
          <p:cNvGrpSpPr>
            <a:grpSpLocks/>
          </p:cNvGrpSpPr>
          <p:nvPr/>
        </p:nvGrpSpPr>
        <p:grpSpPr bwMode="auto">
          <a:xfrm>
            <a:off x="250825" y="198438"/>
            <a:ext cx="8713788" cy="6413501"/>
            <a:chOff x="158" y="125"/>
            <a:chExt cx="5489" cy="4040"/>
          </a:xfrm>
          <a:noFill/>
        </p:grpSpPr>
        <p:sp>
          <p:nvSpPr>
            <p:cNvPr id="9" name="Text Box 7"/>
            <p:cNvSpPr txBox="1">
              <a:spLocks noChangeArrowheads="1"/>
            </p:cNvSpPr>
            <p:nvPr/>
          </p:nvSpPr>
          <p:spPr bwMode="auto">
            <a:xfrm>
              <a:off x="294" y="125"/>
              <a:ext cx="5262" cy="629"/>
            </a:xfrm>
            <a:prstGeom prst="rect">
              <a:avLst/>
            </a:prstGeom>
            <a:grpFill/>
            <a:ln w="38100">
              <a:noFill/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/>
              <a:r>
                <a:rPr lang="ru-RU" sz="3200" b="1" dirty="0" smtClean="0">
                  <a:solidFill>
                    <a:schemeClr val="tx2"/>
                  </a:solidFill>
                  <a:latin typeface="+mn-lt"/>
                </a:rPr>
                <a:t>2. </a:t>
              </a:r>
              <a:r>
                <a:rPr lang="en-US" sz="3200" b="1" dirty="0" smtClean="0">
                  <a:solidFill>
                    <a:schemeClr val="tx2"/>
                  </a:solidFill>
                  <a:latin typeface="+mn-lt"/>
                </a:rPr>
                <a:t>The main areas of the strategy of the firm's behavior on the market (according to M. Porter)</a:t>
              </a:r>
              <a:endParaRPr lang="ru-RU" sz="3200" b="1" dirty="0">
                <a:solidFill>
                  <a:schemeClr val="tx2"/>
                </a:solidFill>
                <a:latin typeface="+mn-lt"/>
              </a:endParaRPr>
            </a:p>
          </p:txBody>
        </p:sp>
        <p:sp>
          <p:nvSpPr>
            <p:cNvPr id="10" name="AutoShape 8"/>
            <p:cNvSpPr>
              <a:spLocks noChangeArrowheads="1"/>
            </p:cNvSpPr>
            <p:nvPr/>
          </p:nvSpPr>
          <p:spPr bwMode="auto">
            <a:xfrm>
              <a:off x="158" y="2750"/>
              <a:ext cx="1609" cy="1415"/>
            </a:xfrm>
            <a:custGeom>
              <a:avLst/>
              <a:gdLst>
                <a:gd name="T0" fmla="*/ 1408 w 21600"/>
                <a:gd name="T1" fmla="*/ 707 h 21600"/>
                <a:gd name="T2" fmla="*/ 805 w 21600"/>
                <a:gd name="T3" fmla="*/ 1415 h 21600"/>
                <a:gd name="T4" fmla="*/ 201 w 21600"/>
                <a:gd name="T5" fmla="*/ 707 h 21600"/>
                <a:gd name="T6" fmla="*/ 805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497 w 21600"/>
                <a:gd name="T13" fmla="*/ 4503 h 21600"/>
                <a:gd name="T14" fmla="*/ 17103 w 21600"/>
                <a:gd name="T15" fmla="*/ 17097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07763" dir="81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eaLnBrk="0" hangingPunct="0"/>
              <a:r>
                <a:rPr lang="en-US" sz="1600" b="1" dirty="0" smtClean="0"/>
                <a:t>Strategy leadership in the struggle to reduce costs</a:t>
              </a:r>
              <a:endParaRPr lang="ru-RU" sz="1600" b="1" dirty="0"/>
            </a:p>
          </p:txBody>
        </p:sp>
        <p:sp>
          <p:nvSpPr>
            <p:cNvPr id="11" name="AutoShape 9"/>
            <p:cNvSpPr>
              <a:spLocks noChangeArrowheads="1"/>
            </p:cNvSpPr>
            <p:nvPr/>
          </p:nvSpPr>
          <p:spPr bwMode="auto">
            <a:xfrm>
              <a:off x="1791" y="2750"/>
              <a:ext cx="1860" cy="1415"/>
            </a:xfrm>
            <a:prstGeom prst="hexagon">
              <a:avLst>
                <a:gd name="adj" fmla="val 32862"/>
                <a:gd name="vf" fmla="val 115470"/>
              </a:avLst>
            </a:prstGeom>
            <a:grp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07763" dir="81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eaLnBrk="0" hangingPunct="0"/>
              <a:endParaRPr lang="ru-RU" sz="1600" b="1" i="1" dirty="0"/>
            </a:p>
            <a:p>
              <a:pPr algn="ctr" eaLnBrk="0" hangingPunct="0"/>
              <a:r>
                <a:rPr lang="en-US" sz="1600" b="1" dirty="0" smtClean="0"/>
                <a:t>Differentiation strategy</a:t>
              </a:r>
              <a:endParaRPr lang="ru-RU" sz="1600" b="1" dirty="0"/>
            </a:p>
          </p:txBody>
        </p:sp>
        <p:sp>
          <p:nvSpPr>
            <p:cNvPr id="12" name="AutoShape 10"/>
            <p:cNvSpPr>
              <a:spLocks noChangeArrowheads="1"/>
            </p:cNvSpPr>
            <p:nvPr/>
          </p:nvSpPr>
          <p:spPr bwMode="auto">
            <a:xfrm>
              <a:off x="3696" y="2750"/>
              <a:ext cx="1951" cy="1415"/>
            </a:xfrm>
            <a:prstGeom prst="plus">
              <a:avLst>
                <a:gd name="adj" fmla="val 25000"/>
              </a:avLst>
            </a:prstGeom>
            <a:grp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07763" dir="81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eaLnBrk="0" hangingPunct="0"/>
              <a:endParaRPr lang="ru-RU" sz="1600" b="1" dirty="0"/>
            </a:p>
            <a:p>
              <a:pPr algn="ctr" eaLnBrk="0" hangingPunct="0"/>
              <a:r>
                <a:rPr lang="en-US" sz="1600" b="1" dirty="0" smtClean="0"/>
                <a:t>Focused strategy</a:t>
              </a:r>
              <a:endParaRPr lang="ru-RU" sz="1400" dirty="0"/>
            </a:p>
          </p:txBody>
        </p:sp>
        <p:sp>
          <p:nvSpPr>
            <p:cNvPr id="13" name="Line 11"/>
            <p:cNvSpPr>
              <a:spLocks noChangeShapeType="1"/>
            </p:cNvSpPr>
            <p:nvPr/>
          </p:nvSpPr>
          <p:spPr bwMode="auto">
            <a:xfrm flipH="1">
              <a:off x="839" y="890"/>
              <a:ext cx="905" cy="472"/>
            </a:xfrm>
            <a:prstGeom prst="line">
              <a:avLst/>
            </a:prstGeom>
            <a:grp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/>
          </p:spPr>
          <p:txBody>
            <a:bodyPr/>
            <a:lstStyle/>
            <a:p>
              <a:endParaRPr lang="ru-RU"/>
            </a:p>
          </p:txBody>
        </p:sp>
        <p:sp>
          <p:nvSpPr>
            <p:cNvPr id="14" name="Line 12"/>
            <p:cNvSpPr>
              <a:spLocks noChangeShapeType="1"/>
            </p:cNvSpPr>
            <p:nvPr/>
          </p:nvSpPr>
          <p:spPr bwMode="auto">
            <a:xfrm>
              <a:off x="2608" y="890"/>
              <a:ext cx="0" cy="472"/>
            </a:xfrm>
            <a:prstGeom prst="line">
              <a:avLst/>
            </a:prstGeom>
            <a:grp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/>
          </p:spPr>
          <p:txBody>
            <a:bodyPr/>
            <a:lstStyle/>
            <a:p>
              <a:endParaRPr lang="ru-RU"/>
            </a:p>
          </p:txBody>
        </p:sp>
        <p:sp>
          <p:nvSpPr>
            <p:cNvPr id="15" name="Line 13"/>
            <p:cNvSpPr>
              <a:spLocks noChangeShapeType="1"/>
            </p:cNvSpPr>
            <p:nvPr/>
          </p:nvSpPr>
          <p:spPr bwMode="auto">
            <a:xfrm>
              <a:off x="3696" y="890"/>
              <a:ext cx="805" cy="472"/>
            </a:xfrm>
            <a:prstGeom prst="line">
              <a:avLst/>
            </a:prstGeom>
            <a:grp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/>
          </p:spPr>
          <p:txBody>
            <a:bodyPr/>
            <a:lstStyle/>
            <a:p>
              <a:endParaRPr lang="ru-RU"/>
            </a:p>
          </p:txBody>
        </p:sp>
        <p:sp>
          <p:nvSpPr>
            <p:cNvPr id="16" name="AutoShape 23"/>
            <p:cNvSpPr>
              <a:spLocks noChangeArrowheads="1"/>
            </p:cNvSpPr>
            <p:nvPr/>
          </p:nvSpPr>
          <p:spPr bwMode="auto">
            <a:xfrm>
              <a:off x="158" y="1344"/>
              <a:ext cx="1633" cy="1315"/>
            </a:xfrm>
            <a:prstGeom prst="downArrowCallout">
              <a:avLst>
                <a:gd name="adj1" fmla="val 31046"/>
                <a:gd name="adj2" fmla="val 31046"/>
                <a:gd name="adj3" fmla="val 16667"/>
                <a:gd name="adj4" fmla="val 66667"/>
              </a:avLst>
            </a:prstGeom>
            <a:grpFill/>
            <a:ln w="28575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600" b="1" dirty="0" smtClean="0"/>
                <a:t>Reduction of production costs</a:t>
              </a:r>
              <a:endParaRPr lang="ru-RU" sz="1600" b="1" dirty="0"/>
            </a:p>
          </p:txBody>
        </p:sp>
        <p:sp>
          <p:nvSpPr>
            <p:cNvPr id="17" name="AutoShape 24"/>
            <p:cNvSpPr>
              <a:spLocks noChangeArrowheads="1"/>
            </p:cNvSpPr>
            <p:nvPr/>
          </p:nvSpPr>
          <p:spPr bwMode="auto">
            <a:xfrm>
              <a:off x="1927" y="1344"/>
              <a:ext cx="1724" cy="1315"/>
            </a:xfrm>
            <a:prstGeom prst="downArrowCallout">
              <a:avLst>
                <a:gd name="adj1" fmla="val 31046"/>
                <a:gd name="adj2" fmla="val 31046"/>
                <a:gd name="adj3" fmla="val 16667"/>
                <a:gd name="adj4" fmla="val 66667"/>
              </a:avLst>
            </a:prstGeom>
            <a:grpFill/>
            <a:ln w="28575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600" b="1" dirty="0" smtClean="0"/>
                <a:t>Specialization in the production </a:t>
              </a:r>
            </a:p>
            <a:p>
              <a:pPr algn="ctr" eaLnBrk="0" hangingPunct="0"/>
              <a:r>
                <a:rPr lang="en-US" sz="1600" b="1" dirty="0" smtClean="0"/>
                <a:t>of goods/services</a:t>
              </a:r>
              <a:endParaRPr lang="ru-RU" sz="1600" b="1" dirty="0"/>
            </a:p>
          </p:txBody>
        </p:sp>
        <p:sp>
          <p:nvSpPr>
            <p:cNvPr id="18" name="AutoShape 25"/>
            <p:cNvSpPr>
              <a:spLocks noChangeArrowheads="1"/>
            </p:cNvSpPr>
            <p:nvPr/>
          </p:nvSpPr>
          <p:spPr bwMode="auto">
            <a:xfrm>
              <a:off x="3742" y="1344"/>
              <a:ext cx="1633" cy="1315"/>
            </a:xfrm>
            <a:prstGeom prst="downArrowCallout">
              <a:avLst>
                <a:gd name="adj1" fmla="val 31046"/>
                <a:gd name="adj2" fmla="val 31046"/>
                <a:gd name="adj3" fmla="val 16667"/>
                <a:gd name="adj4" fmla="val 66667"/>
              </a:avLst>
            </a:prstGeom>
            <a:grpFill/>
            <a:ln w="28575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600" b="1" dirty="0" smtClean="0"/>
                <a:t>The concentration on</a:t>
              </a:r>
            </a:p>
            <a:p>
              <a:pPr algn="ctr"/>
              <a:r>
                <a:rPr lang="en-US" sz="1600" b="1" dirty="0" smtClean="0"/>
                <a:t> the market segment</a:t>
              </a:r>
              <a:endParaRPr lang="ru-RU" sz="1600" b="1" dirty="0"/>
            </a:p>
          </p:txBody>
        </p:sp>
      </p:grpSp>
      <p:sp>
        <p:nvSpPr>
          <p:cNvPr id="19" name="Slide Number Placeholder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A394B-AE98-41BB-BE7E-C8B52BB61434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9309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tx2"/>
                </a:solidFill>
              </a:rPr>
              <a:t>3. </a:t>
            </a:r>
            <a:r>
              <a:rPr lang="en-US" sz="3200" b="1" dirty="0" smtClean="0">
                <a:solidFill>
                  <a:schemeClr val="tx2"/>
                </a:solidFill>
              </a:rPr>
              <a:t>Strategy types</a:t>
            </a:r>
            <a:endParaRPr lang="ru-RU" sz="3200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5894" y="1772816"/>
            <a:ext cx="5986586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When defining the strategy</a:t>
            </a:r>
          </a:p>
          <a:p>
            <a:pPr marL="0" indent="0">
              <a:buNone/>
            </a:pPr>
            <a:r>
              <a:rPr lang="ru-RU" dirty="0" smtClean="0"/>
              <a:t> </a:t>
            </a:r>
            <a:endParaRPr lang="ru-RU" b="1" dirty="0" smtClean="0"/>
          </a:p>
          <a:p>
            <a:pPr marL="0" indent="0">
              <a:buNone/>
            </a:pPr>
            <a:r>
              <a:rPr lang="ru-RU" i="1" dirty="0"/>
              <a:t>1. </a:t>
            </a:r>
            <a:r>
              <a:rPr lang="en-US" i="1" dirty="0" smtClean="0"/>
              <a:t>What kind of business or activity should be stopped</a:t>
            </a:r>
            <a:r>
              <a:rPr lang="ru-RU" i="1" dirty="0" smtClean="0"/>
              <a:t>?</a:t>
            </a:r>
            <a:r>
              <a:rPr lang="ru-RU" i="1" dirty="0"/>
              <a:t/>
            </a:r>
            <a:br>
              <a:rPr lang="ru-RU" i="1" dirty="0"/>
            </a:br>
            <a:r>
              <a:rPr lang="ru-RU" i="1" dirty="0"/>
              <a:t>2. </a:t>
            </a:r>
            <a:r>
              <a:rPr lang="en-US" i="1" dirty="0" smtClean="0"/>
              <a:t>What kind of business or activity to continue</a:t>
            </a:r>
            <a:r>
              <a:rPr lang="ru-RU" i="1" dirty="0" smtClean="0"/>
              <a:t>?</a:t>
            </a:r>
            <a:r>
              <a:rPr lang="ru-RU" i="1" dirty="0"/>
              <a:t/>
            </a:r>
            <a:br>
              <a:rPr lang="ru-RU" i="1" dirty="0"/>
            </a:br>
            <a:r>
              <a:rPr lang="ru-RU" i="1" dirty="0"/>
              <a:t>3. </a:t>
            </a:r>
            <a:r>
              <a:rPr lang="en-US" i="1" dirty="0" smtClean="0"/>
              <a:t>In what business to move</a:t>
            </a:r>
            <a:r>
              <a:rPr lang="ru-RU" i="1" dirty="0" smtClean="0"/>
              <a:t>?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FA394B-AE98-41BB-BE7E-C8B52BB61434}" type="slidenum">
              <a:rPr lang="ru-RU" smtClean="0"/>
              <a:pPr/>
              <a:t>9</a:t>
            </a:fld>
            <a:endParaRPr lang="ru-RU"/>
          </a:p>
        </p:txBody>
      </p:sp>
      <p:pic>
        <p:nvPicPr>
          <p:cNvPr id="5" name="Picture 2" descr="http://4.bp.blogspot.com/-Gc4xLd72B_c/T95Gm_TQosI/AAAAAAAABRY/uQho_0rZEOg/s1600/12008064-business-strategy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60848"/>
            <a:ext cx="2689498" cy="2016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8939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318</TotalTime>
  <Words>2569</Words>
  <Application>Microsoft Office PowerPoint</Application>
  <PresentationFormat>Экран (4:3)</PresentationFormat>
  <Paragraphs>384</Paragraphs>
  <Slides>38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38</vt:i4>
      </vt:variant>
    </vt:vector>
  </HeadingPairs>
  <TitlesOfParts>
    <vt:vector size="46" baseType="lpstr">
      <vt:lpstr>Arial</vt:lpstr>
      <vt:lpstr>Calibri</vt:lpstr>
      <vt:lpstr>Tahoma</vt:lpstr>
      <vt:lpstr>Times New Roman</vt:lpstr>
      <vt:lpstr>Trebuchet MS</vt:lpstr>
      <vt:lpstr>Wingdings</vt:lpstr>
      <vt:lpstr>Wingdings 3</vt:lpstr>
      <vt:lpstr>Грань</vt:lpstr>
      <vt:lpstr>Crisis - Management (Lectures)</vt:lpstr>
      <vt:lpstr>Chapter 8L8. Marketing strategies in crisis management</vt:lpstr>
      <vt:lpstr>Marketing</vt:lpstr>
      <vt:lpstr>The task of marketing</vt:lpstr>
      <vt:lpstr>Marketing in the management of the company</vt:lpstr>
      <vt:lpstr>Презентация PowerPoint</vt:lpstr>
      <vt:lpstr>1. Strategic segmentation (concept, Strategic Management Zones and Strategic Business Units)</vt:lpstr>
      <vt:lpstr>Презентация PowerPoint</vt:lpstr>
      <vt:lpstr>3. Strategy types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Ключевые факторы выбора стратегии фирмы</vt:lpstr>
      <vt:lpstr>Подход Томпсоном и Стриклендом для уяснения текущей стратегии </vt:lpstr>
      <vt:lpstr>Презентация PowerPoint</vt:lpstr>
      <vt:lpstr>Презентация PowerPoint</vt:lpstr>
      <vt:lpstr>Презентация PowerPoint</vt:lpstr>
      <vt:lpstr>Оценка выбранной стратегии</vt:lpstr>
      <vt:lpstr>Презентация PowerPoint</vt:lpstr>
      <vt:lpstr>Презентация PowerPoint</vt:lpstr>
      <vt:lpstr>Объекты и средства маркетинга</vt:lpstr>
      <vt:lpstr>Базовые принципы маркетинга</vt:lpstr>
      <vt:lpstr>Цель маркетинга кризисных ситуациях</vt:lpstr>
      <vt:lpstr>Задачи маркетинга в условиях АКМ</vt:lpstr>
      <vt:lpstr>Презентация PowerPoint</vt:lpstr>
      <vt:lpstr>Типология антикризисных маркетинговых стратегий</vt:lpstr>
      <vt:lpstr>Стратегия возвращения предприятия на рынок</vt:lpstr>
      <vt:lpstr>Стратегия развития рынка</vt:lpstr>
      <vt:lpstr>Стратегия разработки товара</vt:lpstr>
      <vt:lpstr>Стратегии диверсификации</vt:lpstr>
      <vt:lpstr>Стратегии ухода с рынка</vt:lpstr>
      <vt:lpstr>Направления антикризисных управленческих решений</vt:lpstr>
      <vt:lpstr>Факторы ценообразования</vt:lpstr>
      <vt:lpstr>Основные методы ценообразования на продукцию</vt:lpstr>
      <vt:lpstr>График безубыточности для определения целевой цены товара</vt:lpstr>
      <vt:lpstr>Assignment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Anti-crisis Management (Lectures)</dc:title>
  <dc:creator>non</dc:creator>
  <cp:lastModifiedBy>Учетная запись Майкрософт</cp:lastModifiedBy>
  <cp:revision>26</cp:revision>
  <dcterms:created xsi:type="dcterms:W3CDTF">2015-10-11T08:36:03Z</dcterms:created>
  <dcterms:modified xsi:type="dcterms:W3CDTF">2021-03-15T16:10:00Z</dcterms:modified>
</cp:coreProperties>
</file>